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9.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tags/tag16.xml" ContentType="application/vnd.openxmlformats-officedocument.presentationml.tags+xml"/>
  <Override PartName="/ppt/notesSlides/notesSlide21.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tags/tag18.xml" ContentType="application/vnd.openxmlformats-officedocument.presentationml.tags+xml"/>
  <Override PartName="/ppt/notesSlides/notesSlide23.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tags/tag20.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1.xml" ContentType="application/vnd.openxmlformats-officedocument.presentationml.tags+xml"/>
  <Override PartName="/ppt/notesSlides/notesSlide27.xml" ContentType="application/vnd.openxmlformats-officedocument.presentationml.notesSlide+xml"/>
  <Override PartName="/ppt/tags/tag22.xml" ContentType="application/vnd.openxmlformats-officedocument.presentationml.tags+xml"/>
  <Override PartName="/ppt/notesSlides/notesSlide28.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2" r:id="rId1"/>
  </p:sldMasterIdLst>
  <p:notesMasterIdLst>
    <p:notesMasterId r:id="rId46"/>
  </p:notesMasterIdLst>
  <p:sldIdLst>
    <p:sldId id="256" r:id="rId2"/>
    <p:sldId id="257" r:id="rId3"/>
    <p:sldId id="306" r:id="rId4"/>
    <p:sldId id="258" r:id="rId5"/>
    <p:sldId id="262" r:id="rId6"/>
    <p:sldId id="260" r:id="rId7"/>
    <p:sldId id="269" r:id="rId8"/>
    <p:sldId id="261" r:id="rId9"/>
    <p:sldId id="266" r:id="rId10"/>
    <p:sldId id="263" r:id="rId11"/>
    <p:sldId id="268" r:id="rId12"/>
    <p:sldId id="264" r:id="rId13"/>
    <p:sldId id="267" r:id="rId14"/>
    <p:sldId id="270" r:id="rId15"/>
    <p:sldId id="265" r:id="rId16"/>
    <p:sldId id="271" r:id="rId17"/>
    <p:sldId id="272" r:id="rId18"/>
    <p:sldId id="273" r:id="rId19"/>
    <p:sldId id="274" r:id="rId20"/>
    <p:sldId id="275" r:id="rId21"/>
    <p:sldId id="278" r:id="rId22"/>
    <p:sldId id="279" r:id="rId23"/>
    <p:sldId id="280" r:id="rId24"/>
    <p:sldId id="283" r:id="rId25"/>
    <p:sldId id="281" r:id="rId26"/>
    <p:sldId id="284" r:id="rId27"/>
    <p:sldId id="286" r:id="rId28"/>
    <p:sldId id="287" r:id="rId29"/>
    <p:sldId id="285" r:id="rId30"/>
    <p:sldId id="288" r:id="rId31"/>
    <p:sldId id="282" r:id="rId32"/>
    <p:sldId id="292" r:id="rId33"/>
    <p:sldId id="294" r:id="rId34"/>
    <p:sldId id="293" r:id="rId35"/>
    <p:sldId id="297" r:id="rId36"/>
    <p:sldId id="298" r:id="rId37"/>
    <p:sldId id="300" r:id="rId38"/>
    <p:sldId id="301" r:id="rId39"/>
    <p:sldId id="302" r:id="rId40"/>
    <p:sldId id="299" r:id="rId41"/>
    <p:sldId id="304" r:id="rId42"/>
    <p:sldId id="303" r:id="rId43"/>
    <p:sldId id="291" r:id="rId44"/>
    <p:sldId id="305"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92" autoAdjust="0"/>
    <p:restoredTop sz="71335" autoAdjust="0"/>
  </p:normalViewPr>
  <p:slideViewPr>
    <p:cSldViewPr snapToGrid="0">
      <p:cViewPr varScale="1">
        <p:scale>
          <a:sx n="45" d="100"/>
          <a:sy n="45" d="100"/>
        </p:scale>
        <p:origin x="122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5AE26A-4072-4272-BA6F-B4CD77DB5365}" type="datetimeFigureOut">
              <a:rPr lang="en-US" smtClean="0"/>
              <a:t>9/18/2024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3A61ED-3805-478B-A489-F7E955F1AB59}" type="slidenum">
              <a:rPr lang="en-US" smtClean="0"/>
              <a:t>‹Nº›</a:t>
            </a:fld>
            <a:endParaRPr lang="en-US"/>
          </a:p>
        </p:txBody>
      </p:sp>
    </p:spTree>
    <p:extLst>
      <p:ext uri="{BB962C8B-B14F-4D97-AF65-F5344CB8AC3E}">
        <p14:creationId xmlns:p14="http://schemas.microsoft.com/office/powerpoint/2010/main" val="386514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the</a:t>
            </a:r>
            <a:r>
              <a:rPr lang="en-US" baseline="0" dirty="0"/>
              <a:t> organizers for the invitation</a:t>
            </a:r>
          </a:p>
          <a:p>
            <a:r>
              <a:rPr lang="en-US" baseline="0" dirty="0"/>
              <a:t>Report about YERME II, 2004. </a:t>
            </a:r>
            <a:endParaRPr lang="en-US" dirty="0"/>
          </a:p>
        </p:txBody>
      </p:sp>
      <p:sp>
        <p:nvSpPr>
          <p:cNvPr id="4" name="Slide Number Placeholder 3"/>
          <p:cNvSpPr>
            <a:spLocks noGrp="1"/>
          </p:cNvSpPr>
          <p:nvPr>
            <p:ph type="sldNum" sz="quarter" idx="10"/>
          </p:nvPr>
        </p:nvSpPr>
        <p:spPr/>
        <p:txBody>
          <a:bodyPr/>
          <a:lstStyle/>
          <a:p>
            <a:fld id="{803A61ED-3805-478B-A489-F7E955F1AB59}" type="slidenum">
              <a:rPr lang="en-US" smtClean="0"/>
              <a:t>1</a:t>
            </a:fld>
            <a:endParaRPr lang="en-US"/>
          </a:p>
        </p:txBody>
      </p:sp>
    </p:spTree>
    <p:extLst>
      <p:ext uri="{BB962C8B-B14F-4D97-AF65-F5344CB8AC3E}">
        <p14:creationId xmlns:p14="http://schemas.microsoft.com/office/powerpoint/2010/main" val="3531193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3A61ED-3805-478B-A489-F7E955F1AB59}" type="slidenum">
              <a:rPr lang="en-US" smtClean="0"/>
              <a:t>12</a:t>
            </a:fld>
            <a:endParaRPr lang="en-US"/>
          </a:p>
        </p:txBody>
      </p:sp>
    </p:spTree>
    <p:extLst>
      <p:ext uri="{BB962C8B-B14F-4D97-AF65-F5344CB8AC3E}">
        <p14:creationId xmlns:p14="http://schemas.microsoft.com/office/powerpoint/2010/main" val="195757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3A61ED-3805-478B-A489-F7E955F1AB59}" type="slidenum">
              <a:rPr lang="en-US" smtClean="0"/>
              <a:t>13</a:t>
            </a:fld>
            <a:endParaRPr lang="en-US"/>
          </a:p>
        </p:txBody>
      </p:sp>
    </p:spTree>
    <p:extLst>
      <p:ext uri="{BB962C8B-B14F-4D97-AF65-F5344CB8AC3E}">
        <p14:creationId xmlns:p14="http://schemas.microsoft.com/office/powerpoint/2010/main" val="3850838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3A61ED-3805-478B-A489-F7E955F1AB59}" type="slidenum">
              <a:rPr lang="en-US" smtClean="0"/>
              <a:t>15</a:t>
            </a:fld>
            <a:endParaRPr lang="en-US"/>
          </a:p>
        </p:txBody>
      </p:sp>
    </p:spTree>
    <p:extLst>
      <p:ext uri="{BB962C8B-B14F-4D97-AF65-F5344CB8AC3E}">
        <p14:creationId xmlns:p14="http://schemas.microsoft.com/office/powerpoint/2010/main" val="3490247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3A61ED-3805-478B-A489-F7E955F1AB59}" type="slidenum">
              <a:rPr lang="en-US" smtClean="0"/>
              <a:t>17</a:t>
            </a:fld>
            <a:endParaRPr lang="en-US"/>
          </a:p>
        </p:txBody>
      </p:sp>
    </p:spTree>
    <p:extLst>
      <p:ext uri="{BB962C8B-B14F-4D97-AF65-F5344CB8AC3E}">
        <p14:creationId xmlns:p14="http://schemas.microsoft.com/office/powerpoint/2010/main" val="3685955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803A61ED-3805-478B-A489-F7E955F1AB59}" type="slidenum">
              <a:rPr lang="en-US" smtClean="0"/>
              <a:t>18</a:t>
            </a:fld>
            <a:endParaRPr lang="en-US"/>
          </a:p>
        </p:txBody>
      </p:sp>
    </p:spTree>
    <p:extLst>
      <p:ext uri="{BB962C8B-B14F-4D97-AF65-F5344CB8AC3E}">
        <p14:creationId xmlns:p14="http://schemas.microsoft.com/office/powerpoint/2010/main" val="706967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3A61ED-3805-478B-A489-F7E955F1AB59}" type="slidenum">
              <a:rPr lang="en-US" smtClean="0"/>
              <a:t>19</a:t>
            </a:fld>
            <a:endParaRPr lang="en-US"/>
          </a:p>
        </p:txBody>
      </p:sp>
    </p:spTree>
    <p:extLst>
      <p:ext uri="{BB962C8B-B14F-4D97-AF65-F5344CB8AC3E}">
        <p14:creationId xmlns:p14="http://schemas.microsoft.com/office/powerpoint/2010/main" val="39507288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D-RR-RQ  rhetorical</a:t>
            </a:r>
            <a:r>
              <a:rPr lang="en-US" baseline="0" dirty="0"/>
              <a:t> question vs D-RR-IN invitation to respond</a:t>
            </a:r>
          </a:p>
          <a:p>
            <a:r>
              <a:rPr lang="en-US" sz="1200" dirty="0"/>
              <a:t>D-OO-SA; simple vs. reasoned Agreement D-OO-RA;</a:t>
            </a:r>
            <a:r>
              <a:rPr lang="en-US" sz="1200" baseline="0" dirty="0"/>
              <a:t> </a:t>
            </a:r>
          </a:p>
          <a:p>
            <a:r>
              <a:rPr lang="en-US" sz="1200" baseline="0" dirty="0"/>
              <a:t>D-OO-SO; simple vs. reasoned  opposition D-OO-RO; </a:t>
            </a:r>
          </a:p>
          <a:p>
            <a:r>
              <a:rPr lang="en-US" sz="1200" baseline="0" dirty="0"/>
              <a:t>D-OTR [not captured by the other four.</a:t>
            </a:r>
            <a:endParaRPr lang="en-US" dirty="0"/>
          </a:p>
        </p:txBody>
      </p:sp>
      <p:sp>
        <p:nvSpPr>
          <p:cNvPr id="4" name="Slide Number Placeholder 3"/>
          <p:cNvSpPr>
            <a:spLocks noGrp="1"/>
          </p:cNvSpPr>
          <p:nvPr>
            <p:ph type="sldNum" sz="quarter" idx="10"/>
          </p:nvPr>
        </p:nvSpPr>
        <p:spPr/>
        <p:txBody>
          <a:bodyPr/>
          <a:lstStyle/>
          <a:p>
            <a:fld id="{803A61ED-3805-478B-A489-F7E955F1AB59}" type="slidenum">
              <a:rPr lang="en-US" smtClean="0"/>
              <a:t>20</a:t>
            </a:fld>
            <a:endParaRPr lang="en-US"/>
          </a:p>
        </p:txBody>
      </p:sp>
    </p:spTree>
    <p:extLst>
      <p:ext uri="{BB962C8B-B14F-4D97-AF65-F5344CB8AC3E}">
        <p14:creationId xmlns:p14="http://schemas.microsoft.com/office/powerpoint/2010/main" val="765287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3A61ED-3805-478B-A489-F7E955F1AB59}" type="slidenum">
              <a:rPr lang="en-US" smtClean="0"/>
              <a:t>21</a:t>
            </a:fld>
            <a:endParaRPr lang="en-US"/>
          </a:p>
        </p:txBody>
      </p:sp>
    </p:spTree>
    <p:extLst>
      <p:ext uri="{BB962C8B-B14F-4D97-AF65-F5344CB8AC3E}">
        <p14:creationId xmlns:p14="http://schemas.microsoft.com/office/powerpoint/2010/main" val="4029949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R-RB-OF; reference base “of”  ; R-RB-OW;  order of words ;   R-RB-GS “greater” and “smaller”</a:t>
            </a:r>
          </a:p>
          <a:p>
            <a:r>
              <a:rPr lang="en-US" sz="1200" dirty="0"/>
              <a:t>R-AP-MM; analogical problem market up market down; R-AP-DQ; analogical problem differ by quantity; R-AD-DP analogical problem differ by percent</a:t>
            </a:r>
          </a:p>
          <a:p>
            <a:r>
              <a:rPr lang="en-US" sz="1200" dirty="0"/>
              <a:t>R-TS-HS; true solution</a:t>
            </a:r>
            <a:r>
              <a:rPr lang="en-US" sz="1200" baseline="0" dirty="0"/>
              <a:t> is Hila ; </a:t>
            </a:r>
            <a:r>
              <a:rPr lang="en-US" sz="1200" dirty="0"/>
              <a:t>R-TS-SP true solution produced by the student herself</a:t>
            </a:r>
          </a:p>
          <a:p>
            <a:r>
              <a:rPr lang="en-US" sz="1200" dirty="0"/>
              <a:t>R-EQ-SS; equation self substitution;</a:t>
            </a:r>
            <a:r>
              <a:rPr lang="en-US" sz="1200" baseline="0" dirty="0"/>
              <a:t> </a:t>
            </a:r>
            <a:r>
              <a:rPr lang="en-US" sz="1200" dirty="0"/>
              <a:t>R-EQ-DA; equations with different answers; R-EQ-WN equations with whole numbers</a:t>
            </a:r>
            <a:endParaRPr lang="en-US" dirty="0"/>
          </a:p>
        </p:txBody>
      </p:sp>
      <p:sp>
        <p:nvSpPr>
          <p:cNvPr id="4" name="Slide Number Placeholder 3"/>
          <p:cNvSpPr>
            <a:spLocks noGrp="1"/>
          </p:cNvSpPr>
          <p:nvPr>
            <p:ph type="sldNum" sz="quarter" idx="10"/>
          </p:nvPr>
        </p:nvSpPr>
        <p:spPr/>
        <p:txBody>
          <a:bodyPr/>
          <a:lstStyle/>
          <a:p>
            <a:fld id="{803A61ED-3805-478B-A489-F7E955F1AB59}" type="slidenum">
              <a:rPr lang="en-US" smtClean="0"/>
              <a:t>22</a:t>
            </a:fld>
            <a:endParaRPr lang="en-US"/>
          </a:p>
        </p:txBody>
      </p:sp>
    </p:spTree>
    <p:extLst>
      <p:ext uri="{BB962C8B-B14F-4D97-AF65-F5344CB8AC3E}">
        <p14:creationId xmlns:p14="http://schemas.microsoft.com/office/powerpoint/2010/main" val="2456820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D-SD</a:t>
            </a:r>
            <a:r>
              <a:rPr lang="en-US" dirty="0"/>
              <a:t>,</a:t>
            </a:r>
            <a:r>
              <a:rPr lang="en-US" baseline="0" dirty="0"/>
              <a:t> students disclosed their line of thoughts. In this episode, B is leading. </a:t>
            </a:r>
          </a:p>
          <a:p>
            <a:r>
              <a:rPr lang="en-US" sz="2000" b="1" kern="1200" dirty="0">
                <a:solidFill>
                  <a:srgbClr val="0070C0"/>
                </a:solidFill>
                <a:effectLst>
                  <a:outerShdw blurRad="38100" dist="38100" dir="2700000" algn="tl">
                    <a:srgbClr val="000000">
                      <a:alpha val="43137"/>
                    </a:srgbClr>
                  </a:outerShdw>
                </a:effectLst>
                <a:latin typeface="+mn-lt"/>
                <a:ea typeface="+mn-ea"/>
                <a:cs typeface="+mn-cs"/>
              </a:rPr>
              <a:t>D-RR-RQ </a:t>
            </a:r>
            <a:r>
              <a:rPr lang="en-US" baseline="0" dirty="0"/>
              <a:t>B asks her peers to respond to her rhetorical questions</a:t>
            </a:r>
          </a:p>
          <a:p>
            <a:r>
              <a:rPr lang="en-US" b="1" baseline="0" dirty="0"/>
              <a:t>D-RR-IN</a:t>
            </a:r>
            <a:r>
              <a:rPr lang="en-US" baseline="0" dirty="0"/>
              <a:t>  invitation to respond [not rhetorical] </a:t>
            </a:r>
          </a:p>
          <a:p>
            <a:r>
              <a:rPr lang="en-US" u="sng" baseline="0" dirty="0"/>
              <a:t>D-OO</a:t>
            </a:r>
            <a:r>
              <a:rPr lang="en-US" baseline="0" dirty="0"/>
              <a:t> peers orient to the speaker: with SA simple agreement or RA reasoned agreement </a:t>
            </a:r>
            <a:r>
              <a:rPr lang="en-IL" baseline="0" dirty="0"/>
              <a:t>–</a:t>
            </a:r>
            <a:r>
              <a:rPr lang="en-US" baseline="0" dirty="0"/>
              <a:t> line #30. </a:t>
            </a:r>
            <a:endParaRPr lang="en-US" dirty="0"/>
          </a:p>
        </p:txBody>
      </p:sp>
      <p:sp>
        <p:nvSpPr>
          <p:cNvPr id="4" name="Slide Number Placeholder 3"/>
          <p:cNvSpPr>
            <a:spLocks noGrp="1"/>
          </p:cNvSpPr>
          <p:nvPr>
            <p:ph type="sldNum" sz="quarter" idx="10"/>
          </p:nvPr>
        </p:nvSpPr>
        <p:spPr/>
        <p:txBody>
          <a:bodyPr/>
          <a:lstStyle/>
          <a:p>
            <a:fld id="{803A61ED-3805-478B-A489-F7E955F1AB59}" type="slidenum">
              <a:rPr lang="en-US" smtClean="0"/>
              <a:t>27</a:t>
            </a:fld>
            <a:endParaRPr lang="en-US"/>
          </a:p>
        </p:txBody>
      </p:sp>
    </p:spTree>
    <p:extLst>
      <p:ext uri="{BB962C8B-B14F-4D97-AF65-F5344CB8AC3E}">
        <p14:creationId xmlns:p14="http://schemas.microsoft.com/office/powerpoint/2010/main" val="2000366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3A61ED-3805-478B-A489-F7E955F1AB59}" type="slidenum">
              <a:rPr lang="en-US" smtClean="0"/>
              <a:t>2</a:t>
            </a:fld>
            <a:endParaRPr lang="en-US"/>
          </a:p>
        </p:txBody>
      </p:sp>
    </p:spTree>
    <p:extLst>
      <p:ext uri="{BB962C8B-B14F-4D97-AF65-F5344CB8AC3E}">
        <p14:creationId xmlns:p14="http://schemas.microsoft.com/office/powerpoint/2010/main" val="8758734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say that the differ by percent resource become the leading resource in Episode 3, in which they</a:t>
            </a:r>
            <a:r>
              <a:rPr lang="en-US" baseline="0" dirty="0"/>
              <a:t> try to answer the question Why Sofia is wrong?</a:t>
            </a:r>
            <a:endParaRPr lang="en-US" dirty="0"/>
          </a:p>
        </p:txBody>
      </p:sp>
      <p:sp>
        <p:nvSpPr>
          <p:cNvPr id="4" name="Slide Number Placeholder 3"/>
          <p:cNvSpPr>
            <a:spLocks noGrp="1"/>
          </p:cNvSpPr>
          <p:nvPr>
            <p:ph type="sldNum" sz="quarter" idx="10"/>
          </p:nvPr>
        </p:nvSpPr>
        <p:spPr/>
        <p:txBody>
          <a:bodyPr/>
          <a:lstStyle/>
          <a:p>
            <a:fld id="{803A61ED-3805-478B-A489-F7E955F1AB59}" type="slidenum">
              <a:rPr lang="en-US" smtClean="0"/>
              <a:t>29</a:t>
            </a:fld>
            <a:endParaRPr lang="en-US"/>
          </a:p>
        </p:txBody>
      </p:sp>
    </p:spTree>
    <p:extLst>
      <p:ext uri="{BB962C8B-B14F-4D97-AF65-F5344CB8AC3E}">
        <p14:creationId xmlns:p14="http://schemas.microsoft.com/office/powerpoint/2010/main" val="1047888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3A61ED-3805-478B-A489-F7E955F1AB59}" type="slidenum">
              <a:rPr lang="en-US" smtClean="0"/>
              <a:t>31</a:t>
            </a:fld>
            <a:endParaRPr lang="en-US"/>
          </a:p>
        </p:txBody>
      </p:sp>
    </p:spTree>
    <p:extLst>
      <p:ext uri="{BB962C8B-B14F-4D97-AF65-F5344CB8AC3E}">
        <p14:creationId xmlns:p14="http://schemas.microsoft.com/office/powerpoint/2010/main" val="1465856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Table 4 presents the sequences of questions considered in each group. Of note is that the questions are well-aligned to </a:t>
            </a:r>
            <a:r>
              <a:rPr lang="en-CA" sz="1200" kern="1200" dirty="0" err="1">
                <a:solidFill>
                  <a:schemeClr val="tx1"/>
                </a:solidFill>
                <a:effectLst/>
                <a:latin typeface="+mn-lt"/>
                <a:ea typeface="+mn-ea"/>
                <a:cs typeface="+mn-cs"/>
              </a:rPr>
              <a:t>Pólya’s</a:t>
            </a:r>
            <a:r>
              <a:rPr lang="en-CA" sz="1200" kern="1200" dirty="0">
                <a:solidFill>
                  <a:schemeClr val="tx1"/>
                </a:solidFill>
                <a:effectLst/>
                <a:latin typeface="+mn-lt"/>
                <a:ea typeface="+mn-ea"/>
                <a:cs typeface="+mn-cs"/>
              </a:rPr>
              <a:t> questions for the (idealized) looking-back stage. Indeed, the first two of </a:t>
            </a:r>
            <a:r>
              <a:rPr lang="en-CA" sz="1200" kern="1200" dirty="0" err="1">
                <a:solidFill>
                  <a:schemeClr val="tx1"/>
                </a:solidFill>
                <a:effectLst/>
                <a:latin typeface="+mn-lt"/>
                <a:ea typeface="+mn-ea"/>
                <a:cs typeface="+mn-cs"/>
              </a:rPr>
              <a:t>Pólya’s</a:t>
            </a:r>
            <a:r>
              <a:rPr lang="en-CA" sz="1200" kern="1200" dirty="0">
                <a:solidFill>
                  <a:schemeClr val="tx1"/>
                </a:solidFill>
                <a:effectLst/>
                <a:latin typeface="+mn-lt"/>
                <a:ea typeface="+mn-ea"/>
                <a:cs typeface="+mn-cs"/>
              </a:rPr>
              <a:t> questions were: (</a:t>
            </a:r>
            <a:r>
              <a:rPr lang="en-CA" sz="1200" kern="1200" dirty="0" err="1">
                <a:solidFill>
                  <a:schemeClr val="tx1"/>
                </a:solidFill>
                <a:effectLst/>
                <a:latin typeface="+mn-lt"/>
                <a:ea typeface="+mn-ea"/>
                <a:cs typeface="+mn-cs"/>
              </a:rPr>
              <a:t>i</a:t>
            </a:r>
            <a:r>
              <a:rPr lang="en-CA" sz="1200" kern="1200" dirty="0">
                <a:solidFill>
                  <a:schemeClr val="tx1"/>
                </a:solidFill>
                <a:effectLst/>
                <a:latin typeface="+mn-lt"/>
                <a:ea typeface="+mn-ea"/>
                <a:cs typeface="+mn-cs"/>
              </a:rPr>
              <a:t>) “Can you check the result? (ii) “Can you check the argument?” These two questions were at the heart of all the discussions. The third of </a:t>
            </a:r>
            <a:r>
              <a:rPr lang="en-CA" sz="1200" kern="1200" dirty="0" err="1">
                <a:solidFill>
                  <a:schemeClr val="tx1"/>
                </a:solidFill>
                <a:effectLst/>
                <a:latin typeface="+mn-lt"/>
                <a:ea typeface="+mn-ea"/>
                <a:cs typeface="+mn-cs"/>
              </a:rPr>
              <a:t>Pólya’s</a:t>
            </a:r>
            <a:r>
              <a:rPr lang="en-CA" sz="1200" kern="1200" dirty="0">
                <a:solidFill>
                  <a:schemeClr val="tx1"/>
                </a:solidFill>
                <a:effectLst/>
                <a:latin typeface="+mn-lt"/>
                <a:ea typeface="+mn-ea"/>
                <a:cs typeface="+mn-cs"/>
              </a:rPr>
              <a:t> questions was “Can you derive the result differently?”. Arguably, this question underlined the use of the ISP strategy in all the groups. The fourth question, “Can you see it at a glance?” can be related to the ‘what is the difference’ questions at the advanced stages of the discussions in G1 and G5 as well as to such questions as ‘what is the reference base’ in G4. Finally, the fifth of </a:t>
            </a:r>
            <a:r>
              <a:rPr lang="en-CA" sz="1200" kern="1200" dirty="0" err="1">
                <a:solidFill>
                  <a:schemeClr val="tx1"/>
                </a:solidFill>
                <a:effectLst/>
                <a:latin typeface="+mn-lt"/>
                <a:ea typeface="+mn-ea"/>
                <a:cs typeface="+mn-cs"/>
              </a:rPr>
              <a:t>Pólya’s</a:t>
            </a:r>
            <a:r>
              <a:rPr lang="en-CA" sz="1200" kern="1200" dirty="0">
                <a:solidFill>
                  <a:schemeClr val="tx1"/>
                </a:solidFill>
                <a:effectLst/>
                <a:latin typeface="+mn-lt"/>
                <a:ea typeface="+mn-ea"/>
                <a:cs typeface="+mn-cs"/>
              </a:rPr>
              <a:t> questions—“Can you use the result, or the method, for some other problems?”—connects to the ‘what is the role of language’ and ‘what class of percentage problems the given problem belongs to’ questions in G2.</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03A61ED-3805-478B-A489-F7E955F1AB59}" type="slidenum">
              <a:rPr lang="en-US" smtClean="0"/>
              <a:t>32</a:t>
            </a:fld>
            <a:endParaRPr lang="en-US"/>
          </a:p>
        </p:txBody>
      </p:sp>
    </p:spTree>
    <p:extLst>
      <p:ext uri="{BB962C8B-B14F-4D97-AF65-F5344CB8AC3E}">
        <p14:creationId xmlns:p14="http://schemas.microsoft.com/office/powerpoint/2010/main" val="3964564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3A61ED-3805-478B-A489-F7E955F1AB59}" type="slidenum">
              <a:rPr lang="en-US" smtClean="0"/>
              <a:t>33</a:t>
            </a:fld>
            <a:endParaRPr lang="en-US"/>
          </a:p>
        </p:txBody>
      </p:sp>
    </p:spTree>
    <p:extLst>
      <p:ext uri="{BB962C8B-B14F-4D97-AF65-F5344CB8AC3E}">
        <p14:creationId xmlns:p14="http://schemas.microsoft.com/office/powerpoint/2010/main" val="13899239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As to the group discursive products produced by means of the above strategies, Table 5 shows that most of the groups (correctly) endorsed Hila’s solution, though t</a:t>
            </a:r>
            <a:r>
              <a:rPr lang="en-US" sz="1200" kern="1200" dirty="0">
                <a:solidFill>
                  <a:schemeClr val="tx1"/>
                </a:solidFill>
                <a:effectLst/>
                <a:latin typeface="+mn-lt"/>
                <a:ea typeface="+mn-ea"/>
                <a:cs typeface="+mn-cs"/>
              </a:rPr>
              <a:t>he final </a:t>
            </a:r>
            <a:r>
              <a:rPr lang="en-CA" sz="1200" kern="1200" dirty="0">
                <a:solidFill>
                  <a:schemeClr val="tx1"/>
                </a:solidFill>
                <a:effectLst/>
                <a:latin typeface="+mn-lt"/>
                <a:ea typeface="+mn-ea"/>
                <a:cs typeface="+mn-cs"/>
              </a:rPr>
              <a:t>endorsement and rejection decisions achieved different extents of agreement. Four groups (G1, G2, G3, and G6) reached a full agreement that Hila’s solution is right and Sofia’s solution is wrong. Of these, three groups (G1, G3 and G6) agreed on a justification as to why Hila’s solution is right, and why Sofia’s solution is wrong. The agreement in G4 was partial, and G5 did not achieve closure: they only agreed that one of the solutions must be wrong. These findings suggest that the task was quite challenging for all the groups, in spite of the considerably strong mathematical background of the students.</a:t>
            </a:r>
            <a:endParaRPr lang="en-US" dirty="0"/>
          </a:p>
        </p:txBody>
      </p:sp>
      <p:sp>
        <p:nvSpPr>
          <p:cNvPr id="4" name="Slide Number Placeholder 3"/>
          <p:cNvSpPr>
            <a:spLocks noGrp="1"/>
          </p:cNvSpPr>
          <p:nvPr>
            <p:ph type="sldNum" sz="quarter" idx="10"/>
          </p:nvPr>
        </p:nvSpPr>
        <p:spPr/>
        <p:txBody>
          <a:bodyPr/>
          <a:lstStyle/>
          <a:p>
            <a:fld id="{803A61ED-3805-478B-A489-F7E955F1AB59}" type="slidenum">
              <a:rPr lang="en-US" smtClean="0"/>
              <a:t>34</a:t>
            </a:fld>
            <a:endParaRPr lang="en-US"/>
          </a:p>
        </p:txBody>
      </p:sp>
    </p:spTree>
    <p:extLst>
      <p:ext uri="{BB962C8B-B14F-4D97-AF65-F5344CB8AC3E}">
        <p14:creationId xmlns:p14="http://schemas.microsoft.com/office/powerpoint/2010/main" val="14386506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Self-disclosing utterances constituted about 1/3 to 1/2 of the overall number of dialogical moves, which means that, generally speaking, the discussions were not collections of students’ monologues but had a dialogical nature. The general picture presented in the left column of Table 6 suggests that in G1, G3 and G5 the students were more responsive to each other’s ideas than in G2, G4 and G6.</a:t>
            </a:r>
          </a:p>
          <a:p>
            <a:r>
              <a:rPr lang="en-US" sz="1200" kern="1200" dirty="0">
                <a:solidFill>
                  <a:schemeClr val="tx1"/>
                </a:solidFill>
                <a:effectLst/>
                <a:latin typeface="+mn-lt"/>
                <a:ea typeface="+mn-ea"/>
                <a:cs typeface="+mn-cs"/>
              </a:rPr>
              <a:t>Of interest is an apparent mismatch between the percentages of the requests for response (D-RR) and other-oriented utterances (D-OO). This finding implies that students often responded to their groupmates when not being explicitly asked to do so, and sometimes did not respond to explicit requests for response.</a:t>
            </a:r>
          </a:p>
          <a:p>
            <a:endParaRPr lang="en-US" dirty="0"/>
          </a:p>
        </p:txBody>
      </p:sp>
      <p:sp>
        <p:nvSpPr>
          <p:cNvPr id="4" name="Slide Number Placeholder 3"/>
          <p:cNvSpPr>
            <a:spLocks noGrp="1"/>
          </p:cNvSpPr>
          <p:nvPr>
            <p:ph type="sldNum" sz="quarter" idx="10"/>
          </p:nvPr>
        </p:nvSpPr>
        <p:spPr/>
        <p:txBody>
          <a:bodyPr/>
          <a:lstStyle/>
          <a:p>
            <a:fld id="{803A61ED-3805-478B-A489-F7E955F1AB59}" type="slidenum">
              <a:rPr lang="en-US" smtClean="0"/>
              <a:t>35</a:t>
            </a:fld>
            <a:endParaRPr lang="en-US"/>
          </a:p>
        </p:txBody>
      </p:sp>
    </p:spTree>
    <p:extLst>
      <p:ext uri="{BB962C8B-B14F-4D97-AF65-F5344CB8AC3E}">
        <p14:creationId xmlns:p14="http://schemas.microsoft.com/office/powerpoint/2010/main" val="4068809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listen now in order to be listened-to later</a:t>
            </a:r>
            <a:endParaRPr lang="en-US" dirty="0"/>
          </a:p>
        </p:txBody>
      </p:sp>
      <p:sp>
        <p:nvSpPr>
          <p:cNvPr id="4" name="Slide Number Placeholder 3"/>
          <p:cNvSpPr>
            <a:spLocks noGrp="1"/>
          </p:cNvSpPr>
          <p:nvPr>
            <p:ph type="sldNum" sz="quarter" idx="10"/>
          </p:nvPr>
        </p:nvSpPr>
        <p:spPr/>
        <p:txBody>
          <a:bodyPr/>
          <a:lstStyle/>
          <a:p>
            <a:fld id="{803A61ED-3805-478B-A489-F7E955F1AB59}" type="slidenum">
              <a:rPr lang="en-US" smtClean="0"/>
              <a:t>36</a:t>
            </a:fld>
            <a:endParaRPr lang="en-US"/>
          </a:p>
        </p:txBody>
      </p:sp>
    </p:spTree>
    <p:extLst>
      <p:ext uri="{BB962C8B-B14F-4D97-AF65-F5344CB8AC3E}">
        <p14:creationId xmlns:p14="http://schemas.microsoft.com/office/powerpoint/2010/main" val="25955090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there were groups that used similar sets of resources, but did not all succeed in reaching a (correct) agreement. The differences seem to be related to how the resources were enacted and responded to</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803A61ED-3805-478B-A489-F7E955F1AB59}" type="slidenum">
              <a:rPr lang="en-US" smtClean="0"/>
              <a:t>37</a:t>
            </a:fld>
            <a:endParaRPr lang="en-US"/>
          </a:p>
        </p:txBody>
      </p:sp>
    </p:spTree>
    <p:extLst>
      <p:ext uri="{BB962C8B-B14F-4D97-AF65-F5344CB8AC3E}">
        <p14:creationId xmlns:p14="http://schemas.microsoft.com/office/powerpoint/2010/main" val="1134426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03A61ED-3805-478B-A489-F7E955F1AB59}" type="slidenum">
              <a:rPr lang="en-US" smtClean="0"/>
              <a:t>40</a:t>
            </a:fld>
            <a:endParaRPr lang="en-US"/>
          </a:p>
        </p:txBody>
      </p:sp>
    </p:spTree>
    <p:extLst>
      <p:ext uri="{BB962C8B-B14F-4D97-AF65-F5344CB8AC3E}">
        <p14:creationId xmlns:p14="http://schemas.microsoft.com/office/powerpoint/2010/main" val="14325610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3A61ED-3805-478B-A489-F7E955F1AB59}" type="slidenum">
              <a:rPr lang="en-US" smtClean="0"/>
              <a:t>43</a:t>
            </a:fld>
            <a:endParaRPr lang="en-US"/>
          </a:p>
        </p:txBody>
      </p:sp>
    </p:spTree>
    <p:extLst>
      <p:ext uri="{BB962C8B-B14F-4D97-AF65-F5344CB8AC3E}">
        <p14:creationId xmlns:p14="http://schemas.microsoft.com/office/powerpoint/2010/main" val="4065635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3A61ED-3805-478B-A489-F7E955F1AB59}" type="slidenum">
              <a:rPr lang="en-US" smtClean="0"/>
              <a:t>3</a:t>
            </a:fld>
            <a:endParaRPr lang="en-US"/>
          </a:p>
        </p:txBody>
      </p:sp>
    </p:spTree>
    <p:extLst>
      <p:ext uri="{BB962C8B-B14F-4D97-AF65-F5344CB8AC3E}">
        <p14:creationId xmlns:p14="http://schemas.microsoft.com/office/powerpoint/2010/main" val="9012654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מציין מיקום של תמונת שקופית 1"/>
          <p:cNvSpPr>
            <a:spLocks noGrp="1" noRot="1" noChangeAspect="1" noTextEdit="1"/>
          </p:cNvSpPr>
          <p:nvPr>
            <p:ph type="sldImg"/>
          </p:nvPr>
        </p:nvSpPr>
        <p:spPr>
          <a:ln/>
        </p:spPr>
      </p:sp>
      <p:sp>
        <p:nvSpPr>
          <p:cNvPr id="22531" name="מציין מיקום של הערות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he-IL">
              <a:cs typeface="Times New Roman (Hebrew)" panose="02020603050405020304" pitchFamily="18" charset="0"/>
            </a:endParaRPr>
          </a:p>
        </p:txBody>
      </p:sp>
      <p:sp>
        <p:nvSpPr>
          <p:cNvPr id="22532" name="מציין מיקום של מספר שקופית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cs typeface="Times New Roman (Hebrew)" panose="02020603050405020304" pitchFamily="18" charset="0"/>
              </a:defRPr>
            </a:lvl1pPr>
            <a:lvl2pPr marL="742950" indent="-285750" defTabSz="930275">
              <a:defRPr sz="2400">
                <a:solidFill>
                  <a:schemeClr val="tx1"/>
                </a:solidFill>
                <a:latin typeface="Times New Roman" panose="02020603050405020304" pitchFamily="18" charset="0"/>
                <a:cs typeface="Times New Roman (Hebrew)" panose="02020603050405020304" pitchFamily="18" charset="0"/>
              </a:defRPr>
            </a:lvl2pPr>
            <a:lvl3pPr marL="1143000" indent="-228600" defTabSz="930275">
              <a:defRPr sz="2400">
                <a:solidFill>
                  <a:schemeClr val="tx1"/>
                </a:solidFill>
                <a:latin typeface="Times New Roman" panose="02020603050405020304" pitchFamily="18" charset="0"/>
                <a:cs typeface="Times New Roman (Hebrew)" panose="02020603050405020304" pitchFamily="18" charset="0"/>
              </a:defRPr>
            </a:lvl3pPr>
            <a:lvl4pPr marL="1600200" indent="-228600" defTabSz="930275">
              <a:defRPr sz="2400">
                <a:solidFill>
                  <a:schemeClr val="tx1"/>
                </a:solidFill>
                <a:latin typeface="Times New Roman" panose="02020603050405020304" pitchFamily="18" charset="0"/>
                <a:cs typeface="Times New Roman (Hebrew)" panose="02020603050405020304" pitchFamily="18" charset="0"/>
              </a:defRPr>
            </a:lvl4pPr>
            <a:lvl5pPr marL="2057400" indent="-228600" defTabSz="930275">
              <a:defRPr sz="2400">
                <a:solidFill>
                  <a:schemeClr val="tx1"/>
                </a:solidFill>
                <a:latin typeface="Times New Roman" panose="02020603050405020304" pitchFamily="18" charset="0"/>
                <a:cs typeface="Times New Roman (Hebrew)" panose="02020603050405020304" pitchFamily="18" charset="0"/>
              </a:defRPr>
            </a:lvl5pPr>
            <a:lvl6pPr marL="2514600" indent="-228600" algn="l" defTabSz="930275" rtl="0" eaLnBrk="0" fontAlgn="base" hangingPunct="0">
              <a:spcBef>
                <a:spcPct val="0"/>
              </a:spcBef>
              <a:spcAft>
                <a:spcPct val="0"/>
              </a:spcAft>
              <a:defRPr sz="2400">
                <a:solidFill>
                  <a:schemeClr val="tx1"/>
                </a:solidFill>
                <a:latin typeface="Times New Roman" panose="02020603050405020304" pitchFamily="18" charset="0"/>
                <a:cs typeface="Times New Roman (Hebrew)" panose="02020603050405020304" pitchFamily="18" charset="0"/>
              </a:defRPr>
            </a:lvl6pPr>
            <a:lvl7pPr marL="2971800" indent="-228600" algn="l" defTabSz="930275" rtl="0" eaLnBrk="0" fontAlgn="base" hangingPunct="0">
              <a:spcBef>
                <a:spcPct val="0"/>
              </a:spcBef>
              <a:spcAft>
                <a:spcPct val="0"/>
              </a:spcAft>
              <a:defRPr sz="2400">
                <a:solidFill>
                  <a:schemeClr val="tx1"/>
                </a:solidFill>
                <a:latin typeface="Times New Roman" panose="02020603050405020304" pitchFamily="18" charset="0"/>
                <a:cs typeface="Times New Roman (Hebrew)" panose="02020603050405020304" pitchFamily="18" charset="0"/>
              </a:defRPr>
            </a:lvl7pPr>
            <a:lvl8pPr marL="3429000" indent="-228600" algn="l" defTabSz="930275" rtl="0" eaLnBrk="0" fontAlgn="base" hangingPunct="0">
              <a:spcBef>
                <a:spcPct val="0"/>
              </a:spcBef>
              <a:spcAft>
                <a:spcPct val="0"/>
              </a:spcAft>
              <a:defRPr sz="2400">
                <a:solidFill>
                  <a:schemeClr val="tx1"/>
                </a:solidFill>
                <a:latin typeface="Times New Roman" panose="02020603050405020304" pitchFamily="18" charset="0"/>
                <a:cs typeface="Times New Roman (Hebrew)" panose="02020603050405020304" pitchFamily="18" charset="0"/>
              </a:defRPr>
            </a:lvl8pPr>
            <a:lvl9pPr marL="3886200" indent="-228600" algn="l" defTabSz="930275" rtl="0" eaLnBrk="0" fontAlgn="base" hangingPunct="0">
              <a:spcBef>
                <a:spcPct val="0"/>
              </a:spcBef>
              <a:spcAft>
                <a:spcPct val="0"/>
              </a:spcAft>
              <a:defRPr sz="2400">
                <a:solidFill>
                  <a:schemeClr val="tx1"/>
                </a:solidFill>
                <a:latin typeface="Times New Roman" panose="02020603050405020304" pitchFamily="18" charset="0"/>
                <a:cs typeface="Times New Roman (Hebrew)" panose="02020603050405020304" pitchFamily="18" charset="0"/>
              </a:defRPr>
            </a:lvl9pPr>
          </a:lstStyle>
          <a:p>
            <a:pPr marL="0" marR="0" lvl="0" indent="0" algn="l" defTabSz="930275" rtl="1" eaLnBrk="1" fontAlgn="base" latinLnBrk="0" hangingPunct="1">
              <a:lnSpc>
                <a:spcPct val="100000"/>
              </a:lnSpc>
              <a:spcBef>
                <a:spcPct val="0"/>
              </a:spcBef>
              <a:spcAft>
                <a:spcPct val="0"/>
              </a:spcAft>
              <a:buClrTx/>
              <a:buSzTx/>
              <a:buFontTx/>
              <a:buNone/>
              <a:tabLst/>
              <a:defRPr/>
            </a:pPr>
            <a:fld id="{3DBB6D5E-2065-4862-B977-7E4855E69740}" type="slidenum">
              <a:rPr kumimoji="0" lang="en-US" altLang="he-IL"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Hebrew)" panose="02020603050405020304" pitchFamily="18" charset="0"/>
              </a:rPr>
              <a:pPr marL="0" marR="0" lvl="0" indent="0" algn="l" defTabSz="930275" rtl="1" eaLnBrk="1" fontAlgn="base" latinLnBrk="0" hangingPunct="1">
                <a:lnSpc>
                  <a:spcPct val="100000"/>
                </a:lnSpc>
                <a:spcBef>
                  <a:spcPct val="0"/>
                </a:spcBef>
                <a:spcAft>
                  <a:spcPct val="0"/>
                </a:spcAft>
                <a:buClrTx/>
                <a:buSzTx/>
                <a:buFontTx/>
                <a:buNone/>
                <a:tabLst/>
                <a:defRPr/>
              </a:pPr>
              <a:t>44</a:t>
            </a:fld>
            <a:endParaRPr kumimoji="0" lang="en-US" altLang="he-IL"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Hebrew)" panose="02020603050405020304" pitchFamily="18" charset="0"/>
            </a:endParaRPr>
          </a:p>
        </p:txBody>
      </p:sp>
    </p:spTree>
    <p:extLst>
      <p:ext uri="{BB962C8B-B14F-4D97-AF65-F5344CB8AC3E}">
        <p14:creationId xmlns:p14="http://schemas.microsoft.com/office/powerpoint/2010/main" val="3860623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3A61ED-3805-478B-A489-F7E955F1AB59}" type="slidenum">
              <a:rPr lang="en-US" smtClean="0"/>
              <a:t>4</a:t>
            </a:fld>
            <a:endParaRPr lang="en-US"/>
          </a:p>
        </p:txBody>
      </p:sp>
    </p:spTree>
    <p:extLst>
      <p:ext uri="{BB962C8B-B14F-4D97-AF65-F5344CB8AC3E}">
        <p14:creationId xmlns:p14="http://schemas.microsoft.com/office/powerpoint/2010/main" val="725949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We suggested</a:t>
            </a:r>
            <a:r>
              <a:rPr lang="en-US" sz="1200" kern="1200" dirty="0">
                <a:solidFill>
                  <a:schemeClr val="tx1"/>
                </a:solidFill>
                <a:effectLst/>
                <a:latin typeface="+mn-lt"/>
                <a:ea typeface="+mn-ea"/>
                <a:cs typeface="+mn-cs"/>
              </a:rPr>
              <a:t> that looking-back practices can be evoked not only after independently solving a problem, but in the course of collaborative coping with specially designed tasks. Specifically, we relied on studies by </a:t>
            </a:r>
            <a:r>
              <a:rPr lang="en-CA" sz="1200" kern="1200" dirty="0">
                <a:solidFill>
                  <a:schemeClr val="tx1"/>
                </a:solidFill>
                <a:effectLst/>
                <a:latin typeface="+mn-lt"/>
                <a:ea typeface="+mn-ea"/>
                <a:cs typeface="+mn-cs"/>
              </a:rPr>
              <a:t>Swan (2007) and by </a:t>
            </a:r>
            <a:r>
              <a:rPr lang="en-CA" sz="1200" kern="1200" dirty="0" err="1">
                <a:solidFill>
                  <a:schemeClr val="tx1"/>
                </a:solidFill>
                <a:effectLst/>
                <a:latin typeface="+mn-lt"/>
                <a:ea typeface="+mn-ea"/>
                <a:cs typeface="+mn-cs"/>
              </a:rPr>
              <a:t>Rittle</a:t>
            </a:r>
            <a:r>
              <a:rPr lang="en-CA" sz="1200" kern="1200" dirty="0">
                <a:solidFill>
                  <a:schemeClr val="tx1"/>
                </a:solidFill>
                <a:effectLst/>
                <a:latin typeface="+mn-lt"/>
                <a:ea typeface="+mn-ea"/>
                <a:cs typeface="+mn-cs"/>
              </a:rPr>
              <a:t>-Johnson </a:t>
            </a:r>
            <a:r>
              <a:rPr lang="en-US" sz="1200" kern="1200" dirty="0">
                <a:solidFill>
                  <a:schemeClr val="tx1"/>
                </a:solidFill>
                <a:effectLst/>
                <a:latin typeface="+mn-lt"/>
                <a:ea typeface="+mn-ea"/>
                <a:cs typeface="+mn-cs"/>
              </a:rPr>
              <a:t>and </a:t>
            </a:r>
            <a:r>
              <a:rPr lang="en-CA" sz="1200" kern="1200" dirty="0">
                <a:solidFill>
                  <a:schemeClr val="tx1"/>
                </a:solidFill>
                <a:effectLst/>
                <a:latin typeface="+mn-lt"/>
                <a:ea typeface="+mn-ea"/>
                <a:cs typeface="+mn-cs"/>
              </a:rPr>
              <a:t>Star (2011) on the use of tasks requiring students to compare the validity of two or more worked-out solutions to a problem. Tabach and Koichu (2019) referred to such tasks as Who-Is-Right or WIR tasks. Our wish to examine empirically the potential of WIR tasks for evoking looking-back practices in realistic classroom situations constituted the rationale of our study. </a:t>
            </a:r>
            <a:endParaRPr lang="en-US" dirty="0"/>
          </a:p>
        </p:txBody>
      </p:sp>
      <p:sp>
        <p:nvSpPr>
          <p:cNvPr id="4" name="Slide Number Placeholder 3"/>
          <p:cNvSpPr>
            <a:spLocks noGrp="1"/>
          </p:cNvSpPr>
          <p:nvPr>
            <p:ph type="sldNum" sz="quarter" idx="10"/>
          </p:nvPr>
        </p:nvSpPr>
        <p:spPr/>
        <p:txBody>
          <a:bodyPr/>
          <a:lstStyle/>
          <a:p>
            <a:fld id="{803A61ED-3805-478B-A489-F7E955F1AB59}" type="slidenum">
              <a:rPr lang="en-US" smtClean="0"/>
              <a:t>5</a:t>
            </a:fld>
            <a:endParaRPr lang="en-US"/>
          </a:p>
        </p:txBody>
      </p:sp>
    </p:spTree>
    <p:extLst>
      <p:ext uri="{BB962C8B-B14F-4D97-AF65-F5344CB8AC3E}">
        <p14:creationId xmlns:p14="http://schemas.microsoft.com/office/powerpoint/2010/main" val="1418025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Endorsement is the equivalent to the verification </a:t>
            </a:r>
          </a:p>
        </p:txBody>
      </p:sp>
      <p:sp>
        <p:nvSpPr>
          <p:cNvPr id="4" name="Slide Number Placeholder 3"/>
          <p:cNvSpPr>
            <a:spLocks noGrp="1"/>
          </p:cNvSpPr>
          <p:nvPr>
            <p:ph type="sldNum" sz="quarter" idx="10"/>
          </p:nvPr>
        </p:nvSpPr>
        <p:spPr/>
        <p:txBody>
          <a:bodyPr/>
          <a:lstStyle/>
          <a:p>
            <a:fld id="{803A61ED-3805-478B-A489-F7E955F1AB59}" type="slidenum">
              <a:rPr lang="en-US" smtClean="0"/>
              <a:t>8</a:t>
            </a:fld>
            <a:endParaRPr lang="en-US"/>
          </a:p>
        </p:txBody>
      </p:sp>
    </p:spTree>
    <p:extLst>
      <p:ext uri="{BB962C8B-B14F-4D97-AF65-F5344CB8AC3E}">
        <p14:creationId xmlns:p14="http://schemas.microsoft.com/office/powerpoint/2010/main" val="3451712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could be that one is right,</a:t>
            </a:r>
            <a:r>
              <a:rPr lang="en-US" baseline="0" dirty="0"/>
              <a:t> both are right or both are wrong!</a:t>
            </a:r>
            <a:endParaRPr lang="en-US" dirty="0"/>
          </a:p>
        </p:txBody>
      </p:sp>
      <p:sp>
        <p:nvSpPr>
          <p:cNvPr id="4" name="Slide Number Placeholder 3"/>
          <p:cNvSpPr>
            <a:spLocks noGrp="1"/>
          </p:cNvSpPr>
          <p:nvPr>
            <p:ph type="sldNum" sz="quarter" idx="10"/>
          </p:nvPr>
        </p:nvSpPr>
        <p:spPr/>
        <p:txBody>
          <a:bodyPr/>
          <a:lstStyle/>
          <a:p>
            <a:fld id="{803A61ED-3805-478B-A489-F7E955F1AB59}" type="slidenum">
              <a:rPr lang="en-US" smtClean="0"/>
              <a:t>9</a:t>
            </a:fld>
            <a:endParaRPr lang="en-US"/>
          </a:p>
        </p:txBody>
      </p:sp>
    </p:spTree>
    <p:extLst>
      <p:ext uri="{BB962C8B-B14F-4D97-AF65-F5344CB8AC3E}">
        <p14:creationId xmlns:p14="http://schemas.microsoft.com/office/powerpoint/2010/main" val="1881450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3A61ED-3805-478B-A489-F7E955F1AB59}" type="slidenum">
              <a:rPr lang="en-US" smtClean="0"/>
              <a:t>10</a:t>
            </a:fld>
            <a:endParaRPr lang="en-US"/>
          </a:p>
        </p:txBody>
      </p:sp>
    </p:spTree>
    <p:extLst>
      <p:ext uri="{BB962C8B-B14F-4D97-AF65-F5344CB8AC3E}">
        <p14:creationId xmlns:p14="http://schemas.microsoft.com/office/powerpoint/2010/main" val="2646015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3A61ED-3805-478B-A489-F7E955F1AB59}" type="slidenum">
              <a:rPr lang="en-US" smtClean="0"/>
              <a:t>11</a:t>
            </a:fld>
            <a:endParaRPr lang="en-US"/>
          </a:p>
        </p:txBody>
      </p:sp>
    </p:spTree>
    <p:extLst>
      <p:ext uri="{BB962C8B-B14F-4D97-AF65-F5344CB8AC3E}">
        <p14:creationId xmlns:p14="http://schemas.microsoft.com/office/powerpoint/2010/main" val="3510506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F51319-5777-4583-B2A0-92DAD3FEFE7B}" type="datetime1">
              <a:rPr lang="en-US" smtClean="0"/>
              <a:t>9/18/2024</a:t>
            </a:fld>
            <a:endParaRPr lang="en-US"/>
          </a:p>
        </p:txBody>
      </p:sp>
      <p:sp>
        <p:nvSpPr>
          <p:cNvPr id="5" name="Footer Placeholder 4"/>
          <p:cNvSpPr>
            <a:spLocks noGrp="1"/>
          </p:cNvSpPr>
          <p:nvPr>
            <p:ph type="ftr" sz="quarter" idx="11"/>
          </p:nvPr>
        </p:nvSpPr>
        <p:spPr/>
        <p:txBody>
          <a:bodyPr/>
          <a:lstStyle/>
          <a:p>
            <a:r>
              <a:rPr lang="en-US"/>
              <a:t>Michal tabach, TabachM@tauex.tau.ac.il</a:t>
            </a:r>
          </a:p>
        </p:txBody>
      </p:sp>
      <p:sp>
        <p:nvSpPr>
          <p:cNvPr id="6" name="Slide Number Placeholder 5"/>
          <p:cNvSpPr>
            <a:spLocks noGrp="1"/>
          </p:cNvSpPr>
          <p:nvPr>
            <p:ph type="sldNum" sz="quarter" idx="12"/>
          </p:nvPr>
        </p:nvSpPr>
        <p:spPr/>
        <p:txBody>
          <a:bodyPr/>
          <a:lstStyle/>
          <a:p>
            <a:fld id="{3C3DB90B-CCE8-495A-BCE0-CB99718CD297}" type="slidenum">
              <a:rPr lang="en-US" smtClean="0"/>
              <a:t>‹Nº›</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010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0A95DD-913C-4648-8B84-05C16FB85527}" type="datetime1">
              <a:rPr lang="en-US" smtClean="0"/>
              <a:t>9/18/2024</a:t>
            </a:fld>
            <a:endParaRPr lang="en-US"/>
          </a:p>
        </p:txBody>
      </p:sp>
      <p:sp>
        <p:nvSpPr>
          <p:cNvPr id="5" name="Footer Placeholder 4"/>
          <p:cNvSpPr>
            <a:spLocks noGrp="1"/>
          </p:cNvSpPr>
          <p:nvPr>
            <p:ph type="ftr" sz="quarter" idx="11"/>
          </p:nvPr>
        </p:nvSpPr>
        <p:spPr/>
        <p:txBody>
          <a:bodyPr/>
          <a:lstStyle/>
          <a:p>
            <a:r>
              <a:rPr lang="en-US"/>
              <a:t>Michal tabach, TabachM@tauex.tau.ac.il</a:t>
            </a:r>
          </a:p>
        </p:txBody>
      </p:sp>
      <p:sp>
        <p:nvSpPr>
          <p:cNvPr id="6" name="Slide Number Placeholder 5"/>
          <p:cNvSpPr>
            <a:spLocks noGrp="1"/>
          </p:cNvSpPr>
          <p:nvPr>
            <p:ph type="sldNum" sz="quarter" idx="12"/>
          </p:nvPr>
        </p:nvSpPr>
        <p:spPr/>
        <p:txBody>
          <a:bodyPr/>
          <a:lstStyle/>
          <a:p>
            <a:fld id="{3C3DB90B-CCE8-495A-BCE0-CB99718CD297}" type="slidenum">
              <a:rPr lang="en-US" smtClean="0"/>
              <a:t>‹Nº›</a:t>
            </a:fld>
            <a:endParaRPr lang="en-US"/>
          </a:p>
        </p:txBody>
      </p:sp>
    </p:spTree>
    <p:extLst>
      <p:ext uri="{BB962C8B-B14F-4D97-AF65-F5344CB8AC3E}">
        <p14:creationId xmlns:p14="http://schemas.microsoft.com/office/powerpoint/2010/main" val="4230282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7D9879-35A4-4D58-BA56-B62C4A5EC797}" type="datetime1">
              <a:rPr lang="en-US" smtClean="0"/>
              <a:t>9/18/2024</a:t>
            </a:fld>
            <a:endParaRPr lang="en-US"/>
          </a:p>
        </p:txBody>
      </p:sp>
      <p:sp>
        <p:nvSpPr>
          <p:cNvPr id="5" name="Footer Placeholder 4"/>
          <p:cNvSpPr>
            <a:spLocks noGrp="1"/>
          </p:cNvSpPr>
          <p:nvPr>
            <p:ph type="ftr" sz="quarter" idx="11"/>
          </p:nvPr>
        </p:nvSpPr>
        <p:spPr/>
        <p:txBody>
          <a:bodyPr/>
          <a:lstStyle/>
          <a:p>
            <a:r>
              <a:rPr lang="en-US"/>
              <a:t>Michal tabach, TabachM@tauex.tau.ac.il</a:t>
            </a:r>
          </a:p>
        </p:txBody>
      </p:sp>
      <p:sp>
        <p:nvSpPr>
          <p:cNvPr id="6" name="Slide Number Placeholder 5"/>
          <p:cNvSpPr>
            <a:spLocks noGrp="1"/>
          </p:cNvSpPr>
          <p:nvPr>
            <p:ph type="sldNum" sz="quarter" idx="12"/>
          </p:nvPr>
        </p:nvSpPr>
        <p:spPr/>
        <p:txBody>
          <a:bodyPr/>
          <a:lstStyle/>
          <a:p>
            <a:fld id="{3C3DB90B-CCE8-495A-BCE0-CB99718CD297}" type="slidenum">
              <a:rPr lang="en-US" smtClean="0"/>
              <a:t>‹Nº›</a:t>
            </a:fld>
            <a:endParaRPr lang="en-US"/>
          </a:p>
        </p:txBody>
      </p:sp>
    </p:spTree>
    <p:extLst>
      <p:ext uri="{BB962C8B-B14F-4D97-AF65-F5344CB8AC3E}">
        <p14:creationId xmlns:p14="http://schemas.microsoft.com/office/powerpoint/2010/main" val="2167458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CEC0F9-F3F0-4086-A645-F0579FFF4E8A}" type="datetime1">
              <a:rPr lang="en-US" smtClean="0"/>
              <a:t>9/18/2024</a:t>
            </a:fld>
            <a:endParaRPr lang="en-US"/>
          </a:p>
        </p:txBody>
      </p:sp>
      <p:sp>
        <p:nvSpPr>
          <p:cNvPr id="5" name="Footer Placeholder 4"/>
          <p:cNvSpPr>
            <a:spLocks noGrp="1"/>
          </p:cNvSpPr>
          <p:nvPr>
            <p:ph type="ftr" sz="quarter" idx="11"/>
          </p:nvPr>
        </p:nvSpPr>
        <p:spPr/>
        <p:txBody>
          <a:bodyPr/>
          <a:lstStyle/>
          <a:p>
            <a:r>
              <a:rPr lang="en-US"/>
              <a:t>Michal tabach, TabachM@tauex.tau.ac.il</a:t>
            </a:r>
          </a:p>
        </p:txBody>
      </p:sp>
      <p:sp>
        <p:nvSpPr>
          <p:cNvPr id="6" name="Slide Number Placeholder 5"/>
          <p:cNvSpPr>
            <a:spLocks noGrp="1"/>
          </p:cNvSpPr>
          <p:nvPr>
            <p:ph type="sldNum" sz="quarter" idx="12"/>
          </p:nvPr>
        </p:nvSpPr>
        <p:spPr/>
        <p:txBody>
          <a:bodyPr/>
          <a:lstStyle/>
          <a:p>
            <a:fld id="{3C3DB90B-CCE8-495A-BCE0-CB99718CD297}" type="slidenum">
              <a:rPr lang="en-US" smtClean="0"/>
              <a:t>‹Nº›</a:t>
            </a:fld>
            <a:endParaRPr lang="en-US"/>
          </a:p>
        </p:txBody>
      </p:sp>
    </p:spTree>
    <p:extLst>
      <p:ext uri="{BB962C8B-B14F-4D97-AF65-F5344CB8AC3E}">
        <p14:creationId xmlns:p14="http://schemas.microsoft.com/office/powerpoint/2010/main" val="912282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CC24F7-4852-4862-AF82-06EB7FA6218E}" type="datetime1">
              <a:rPr lang="en-US" smtClean="0"/>
              <a:t>9/18/2024</a:t>
            </a:fld>
            <a:endParaRPr lang="en-US"/>
          </a:p>
        </p:txBody>
      </p:sp>
      <p:sp>
        <p:nvSpPr>
          <p:cNvPr id="5" name="Footer Placeholder 4"/>
          <p:cNvSpPr>
            <a:spLocks noGrp="1"/>
          </p:cNvSpPr>
          <p:nvPr>
            <p:ph type="ftr" sz="quarter" idx="11"/>
          </p:nvPr>
        </p:nvSpPr>
        <p:spPr/>
        <p:txBody>
          <a:bodyPr/>
          <a:lstStyle/>
          <a:p>
            <a:r>
              <a:rPr lang="en-US"/>
              <a:t>Michal tabach, TabachM@tauex.tau.ac.il</a:t>
            </a:r>
          </a:p>
        </p:txBody>
      </p:sp>
      <p:sp>
        <p:nvSpPr>
          <p:cNvPr id="6" name="Slide Number Placeholder 5"/>
          <p:cNvSpPr>
            <a:spLocks noGrp="1"/>
          </p:cNvSpPr>
          <p:nvPr>
            <p:ph type="sldNum" sz="quarter" idx="12"/>
          </p:nvPr>
        </p:nvSpPr>
        <p:spPr/>
        <p:txBody>
          <a:bodyPr/>
          <a:lstStyle/>
          <a:p>
            <a:fld id="{3C3DB90B-CCE8-495A-BCE0-CB99718CD297}" type="slidenum">
              <a:rPr lang="en-US" smtClean="0"/>
              <a:t>‹Nº›</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860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845E76-4309-4AF4-8B47-E15947C90123}" type="datetime1">
              <a:rPr lang="en-US" smtClean="0"/>
              <a:t>9/18/2024</a:t>
            </a:fld>
            <a:endParaRPr lang="en-US"/>
          </a:p>
        </p:txBody>
      </p:sp>
      <p:sp>
        <p:nvSpPr>
          <p:cNvPr id="6" name="Footer Placeholder 5"/>
          <p:cNvSpPr>
            <a:spLocks noGrp="1"/>
          </p:cNvSpPr>
          <p:nvPr>
            <p:ph type="ftr" sz="quarter" idx="11"/>
          </p:nvPr>
        </p:nvSpPr>
        <p:spPr/>
        <p:txBody>
          <a:bodyPr/>
          <a:lstStyle/>
          <a:p>
            <a:r>
              <a:rPr lang="en-US"/>
              <a:t>Michal tabach, TabachM@tauex.tau.ac.il</a:t>
            </a:r>
          </a:p>
        </p:txBody>
      </p:sp>
      <p:sp>
        <p:nvSpPr>
          <p:cNvPr id="7" name="Slide Number Placeholder 6"/>
          <p:cNvSpPr>
            <a:spLocks noGrp="1"/>
          </p:cNvSpPr>
          <p:nvPr>
            <p:ph type="sldNum" sz="quarter" idx="12"/>
          </p:nvPr>
        </p:nvSpPr>
        <p:spPr/>
        <p:txBody>
          <a:bodyPr/>
          <a:lstStyle/>
          <a:p>
            <a:fld id="{3C3DB90B-CCE8-495A-BCE0-CB99718CD297}" type="slidenum">
              <a:rPr lang="en-US" smtClean="0"/>
              <a:t>‹Nº›</a:t>
            </a:fld>
            <a:endParaRPr lang="en-US"/>
          </a:p>
        </p:txBody>
      </p:sp>
    </p:spTree>
    <p:extLst>
      <p:ext uri="{BB962C8B-B14F-4D97-AF65-F5344CB8AC3E}">
        <p14:creationId xmlns:p14="http://schemas.microsoft.com/office/powerpoint/2010/main" val="1992950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4A0EE1-52A6-4CCD-AAA4-20DBBDC91414}" type="datetime1">
              <a:rPr lang="en-US" smtClean="0"/>
              <a:t>9/18/2024</a:t>
            </a:fld>
            <a:endParaRPr lang="en-US"/>
          </a:p>
        </p:txBody>
      </p:sp>
      <p:sp>
        <p:nvSpPr>
          <p:cNvPr id="8" name="Footer Placeholder 7"/>
          <p:cNvSpPr>
            <a:spLocks noGrp="1"/>
          </p:cNvSpPr>
          <p:nvPr>
            <p:ph type="ftr" sz="quarter" idx="11"/>
          </p:nvPr>
        </p:nvSpPr>
        <p:spPr/>
        <p:txBody>
          <a:bodyPr/>
          <a:lstStyle/>
          <a:p>
            <a:r>
              <a:rPr lang="en-US"/>
              <a:t>Michal tabach, TabachM@tauex.tau.ac.il</a:t>
            </a:r>
          </a:p>
        </p:txBody>
      </p:sp>
      <p:sp>
        <p:nvSpPr>
          <p:cNvPr id="9" name="Slide Number Placeholder 8"/>
          <p:cNvSpPr>
            <a:spLocks noGrp="1"/>
          </p:cNvSpPr>
          <p:nvPr>
            <p:ph type="sldNum" sz="quarter" idx="12"/>
          </p:nvPr>
        </p:nvSpPr>
        <p:spPr/>
        <p:txBody>
          <a:bodyPr/>
          <a:lstStyle/>
          <a:p>
            <a:fld id="{3C3DB90B-CCE8-495A-BCE0-CB99718CD297}" type="slidenum">
              <a:rPr lang="en-US" smtClean="0"/>
              <a:t>‹Nº›</a:t>
            </a:fld>
            <a:endParaRPr lang="en-US"/>
          </a:p>
        </p:txBody>
      </p:sp>
    </p:spTree>
    <p:extLst>
      <p:ext uri="{BB962C8B-B14F-4D97-AF65-F5344CB8AC3E}">
        <p14:creationId xmlns:p14="http://schemas.microsoft.com/office/powerpoint/2010/main" val="881333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6F95AF-3D8F-4F31-8548-5993C368AB26}" type="datetime1">
              <a:rPr lang="en-US" smtClean="0"/>
              <a:t>9/18/2024</a:t>
            </a:fld>
            <a:endParaRPr lang="en-US"/>
          </a:p>
        </p:txBody>
      </p:sp>
      <p:sp>
        <p:nvSpPr>
          <p:cNvPr id="4" name="Footer Placeholder 3"/>
          <p:cNvSpPr>
            <a:spLocks noGrp="1"/>
          </p:cNvSpPr>
          <p:nvPr>
            <p:ph type="ftr" sz="quarter" idx="11"/>
          </p:nvPr>
        </p:nvSpPr>
        <p:spPr/>
        <p:txBody>
          <a:bodyPr/>
          <a:lstStyle/>
          <a:p>
            <a:r>
              <a:rPr lang="en-US"/>
              <a:t>Michal tabach, TabachM@tauex.tau.ac.il</a:t>
            </a:r>
          </a:p>
        </p:txBody>
      </p:sp>
      <p:sp>
        <p:nvSpPr>
          <p:cNvPr id="5" name="Slide Number Placeholder 4"/>
          <p:cNvSpPr>
            <a:spLocks noGrp="1"/>
          </p:cNvSpPr>
          <p:nvPr>
            <p:ph type="sldNum" sz="quarter" idx="12"/>
          </p:nvPr>
        </p:nvSpPr>
        <p:spPr/>
        <p:txBody>
          <a:bodyPr/>
          <a:lstStyle/>
          <a:p>
            <a:fld id="{3C3DB90B-CCE8-495A-BCE0-CB99718CD297}" type="slidenum">
              <a:rPr lang="en-US" smtClean="0"/>
              <a:t>‹Nº›</a:t>
            </a:fld>
            <a:endParaRPr lang="en-US"/>
          </a:p>
        </p:txBody>
      </p:sp>
    </p:spTree>
    <p:extLst>
      <p:ext uri="{BB962C8B-B14F-4D97-AF65-F5344CB8AC3E}">
        <p14:creationId xmlns:p14="http://schemas.microsoft.com/office/powerpoint/2010/main" val="2134744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E2DC5AF-6583-4A00-B906-D0E8B77FD9B1}" type="datetime1">
              <a:rPr lang="en-US" smtClean="0"/>
              <a:t>9/18/2024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Michal tabach, TabachM@tauex.tau.ac.il</a:t>
            </a:r>
          </a:p>
        </p:txBody>
      </p:sp>
      <p:sp>
        <p:nvSpPr>
          <p:cNvPr id="9" name="Slide Number Placeholder 8"/>
          <p:cNvSpPr>
            <a:spLocks noGrp="1"/>
          </p:cNvSpPr>
          <p:nvPr>
            <p:ph type="sldNum" sz="quarter" idx="12"/>
          </p:nvPr>
        </p:nvSpPr>
        <p:spPr/>
        <p:txBody>
          <a:bodyPr/>
          <a:lstStyle/>
          <a:p>
            <a:fld id="{3C3DB90B-CCE8-495A-BCE0-CB99718CD297}" type="slidenum">
              <a:rPr lang="en-US" smtClean="0"/>
              <a:t>‹Nº›</a:t>
            </a:fld>
            <a:endParaRPr lang="en-US"/>
          </a:p>
        </p:txBody>
      </p:sp>
    </p:spTree>
    <p:extLst>
      <p:ext uri="{BB962C8B-B14F-4D97-AF65-F5344CB8AC3E}">
        <p14:creationId xmlns:p14="http://schemas.microsoft.com/office/powerpoint/2010/main" val="3991851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E4DF5D9-E847-4765-8D5F-F9C2A47F6CBA}" type="datetime1">
              <a:rPr lang="en-US" smtClean="0"/>
              <a:t>9/18/2024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Michal tabach, TabachM@tauex.tau.ac.il</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C3DB90B-CCE8-495A-BCE0-CB99718CD297}" type="slidenum">
              <a:rPr lang="en-US" smtClean="0"/>
              <a:t>‹Nº›</a:t>
            </a:fld>
            <a:endParaRPr lang="en-US"/>
          </a:p>
        </p:txBody>
      </p:sp>
    </p:spTree>
    <p:extLst>
      <p:ext uri="{BB962C8B-B14F-4D97-AF65-F5344CB8AC3E}">
        <p14:creationId xmlns:p14="http://schemas.microsoft.com/office/powerpoint/2010/main" val="3596909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B517103-7842-4B0C-AA14-1489E592645F}" type="datetime1">
              <a:rPr lang="en-US" smtClean="0"/>
              <a:t>9/18/2024</a:t>
            </a:fld>
            <a:endParaRPr lang="en-US"/>
          </a:p>
        </p:txBody>
      </p:sp>
      <p:sp>
        <p:nvSpPr>
          <p:cNvPr id="6" name="Footer Placeholder 5"/>
          <p:cNvSpPr>
            <a:spLocks noGrp="1"/>
          </p:cNvSpPr>
          <p:nvPr>
            <p:ph type="ftr" sz="quarter" idx="11"/>
          </p:nvPr>
        </p:nvSpPr>
        <p:spPr/>
        <p:txBody>
          <a:bodyPr/>
          <a:lstStyle/>
          <a:p>
            <a:r>
              <a:rPr lang="en-US"/>
              <a:t>Michal tabach, TabachM@tauex.tau.ac.il</a:t>
            </a:r>
          </a:p>
        </p:txBody>
      </p:sp>
      <p:sp>
        <p:nvSpPr>
          <p:cNvPr id="7" name="Slide Number Placeholder 6"/>
          <p:cNvSpPr>
            <a:spLocks noGrp="1"/>
          </p:cNvSpPr>
          <p:nvPr>
            <p:ph type="sldNum" sz="quarter" idx="12"/>
          </p:nvPr>
        </p:nvSpPr>
        <p:spPr/>
        <p:txBody>
          <a:bodyPr/>
          <a:lstStyle/>
          <a:p>
            <a:fld id="{3C3DB90B-CCE8-495A-BCE0-CB99718CD297}" type="slidenum">
              <a:rPr lang="en-US" smtClean="0"/>
              <a:t>‹Nº›</a:t>
            </a:fld>
            <a:endParaRPr lang="en-US"/>
          </a:p>
        </p:txBody>
      </p:sp>
    </p:spTree>
    <p:extLst>
      <p:ext uri="{BB962C8B-B14F-4D97-AF65-F5344CB8AC3E}">
        <p14:creationId xmlns:p14="http://schemas.microsoft.com/office/powerpoint/2010/main" val="3610585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4F3D755-6060-4402-98FD-60794BC781B1}" type="datetime1">
              <a:rPr lang="en-US" smtClean="0"/>
              <a:t>9/18/2024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Michal tabach, TabachM@tauex.tau.ac.il</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C3DB90B-CCE8-495A-BCE0-CB99718CD297}" type="slidenum">
              <a:rPr lang="en-US" smtClean="0"/>
              <a:t>‹Nº›</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935735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abachm@tauex.tau.ac.i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50.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43.xml.rels><?xml version="1.0" encoding="UTF-8" standalone="yes"?>
<Relationships xmlns="http://schemas.openxmlformats.org/package/2006/relationships"><Relationship Id="rId3" Type="http://schemas.openxmlformats.org/officeDocument/2006/relationships/hyperlink" Target="https://link.springer.com/article/10.1007/s11858-021-01264-z"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geogebra.org/m/n5mRrtMf"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Supporting collective looking-back practices:  </a:t>
            </a:r>
            <a:br>
              <a:rPr lang="en-US" b="1" dirty="0"/>
            </a:br>
            <a:r>
              <a:rPr lang="en-US" b="1" dirty="0"/>
              <a:t>Who-Is-Right tasks</a:t>
            </a:r>
            <a:endParaRPr lang="en-US" dirty="0"/>
          </a:p>
        </p:txBody>
      </p:sp>
      <p:sp>
        <p:nvSpPr>
          <p:cNvPr id="3" name="Subtitle 2"/>
          <p:cNvSpPr>
            <a:spLocks noGrp="1"/>
          </p:cNvSpPr>
          <p:nvPr>
            <p:ph type="subTitle" idx="1"/>
          </p:nvPr>
        </p:nvSpPr>
        <p:spPr/>
        <p:txBody>
          <a:bodyPr>
            <a:normAutofit fontScale="85000" lnSpcReduction="20000"/>
          </a:bodyPr>
          <a:lstStyle/>
          <a:p>
            <a:r>
              <a:rPr lang="en-CA" dirty="0"/>
              <a:t>Michal Tabach  </a:t>
            </a:r>
            <a:r>
              <a:rPr lang="en-CA" dirty="0">
                <a:hlinkClick r:id="rId3"/>
              </a:rPr>
              <a:t>tabachm@tauex.tau.ac.il</a:t>
            </a:r>
            <a:r>
              <a:rPr lang="en-CA" dirty="0"/>
              <a:t> </a:t>
            </a:r>
            <a:endParaRPr lang="en-US" dirty="0"/>
          </a:p>
          <a:p>
            <a:r>
              <a:rPr lang="en-CA" dirty="0"/>
              <a:t>Tel Aviv University, Israel</a:t>
            </a:r>
          </a:p>
          <a:p>
            <a:r>
              <a:rPr lang="en-US" dirty="0"/>
              <a:t>YESS13, Santander, Spain </a:t>
            </a:r>
          </a:p>
        </p:txBody>
      </p:sp>
      <p:pic>
        <p:nvPicPr>
          <p:cNvPr id="5" name="Picture 4" descr="A black background with white text&#10;&#10;Description automatically generated">
            <a:extLst>
              <a:ext uri="{FF2B5EF4-FFF2-40B4-BE49-F238E27FC236}">
                <a16:creationId xmlns:a16="http://schemas.microsoft.com/office/drawing/2014/main" id="{C6B2884B-F1BF-1C8A-275E-DD34E92118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1704" y="5407244"/>
            <a:ext cx="5025716" cy="1143001"/>
          </a:xfrm>
          <a:prstGeom prst="rect">
            <a:avLst/>
          </a:prstGeom>
        </p:spPr>
      </p:pic>
      <p:pic>
        <p:nvPicPr>
          <p:cNvPr id="7" name="Picture 6">
            <a:extLst>
              <a:ext uri="{FF2B5EF4-FFF2-40B4-BE49-F238E27FC236}">
                <a16:creationId xmlns:a16="http://schemas.microsoft.com/office/drawing/2014/main" id="{05E31B99-D06F-076B-D611-0E56B88CAFAE}"/>
              </a:ext>
            </a:extLst>
          </p:cNvPr>
          <p:cNvPicPr>
            <a:picLocks noChangeAspect="1"/>
          </p:cNvPicPr>
          <p:nvPr/>
        </p:nvPicPr>
        <p:blipFill rotWithShape="1">
          <a:blip r:embed="rId5"/>
          <a:srcRect l="17500" t="27677" r="23296" b="13738"/>
          <a:stretch/>
        </p:blipFill>
        <p:spPr>
          <a:xfrm>
            <a:off x="10138540" y="0"/>
            <a:ext cx="2053460" cy="1143001"/>
          </a:xfrm>
          <a:prstGeom prst="rect">
            <a:avLst/>
          </a:prstGeom>
        </p:spPr>
      </p:pic>
    </p:spTree>
    <p:extLst>
      <p:ext uri="{BB962C8B-B14F-4D97-AF65-F5344CB8AC3E}">
        <p14:creationId xmlns:p14="http://schemas.microsoft.com/office/powerpoint/2010/main" val="4213301814"/>
      </p:ext>
    </p:extLst>
  </p:cSld>
  <p:clrMapOvr>
    <a:masterClrMapping/>
  </p:clrMapOvr>
  <mc:AlternateContent xmlns:mc="http://schemas.openxmlformats.org/markup-compatibility/2006" xmlns:p14="http://schemas.microsoft.com/office/powerpoint/2010/main">
    <mc:Choice Requires="p14">
      <p:transition spd="slow" p14:dur="2000" advTm="126406"/>
    </mc:Choice>
    <mc:Fallback xmlns="">
      <p:transition spd="slow" advTm="12640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dirty="0"/>
            </a:br>
            <a:r>
              <a:rPr lang="en-US" dirty="0"/>
              <a:t>Who-Is-Right tasks </a:t>
            </a:r>
            <a:r>
              <a:rPr lang="en-CA" sz="2000" dirty="0">
                <a:solidFill>
                  <a:schemeClr val="tx1"/>
                </a:solidFill>
              </a:rPr>
              <a:t>(Tabach &amp; Koichu, 2019)</a:t>
            </a:r>
            <a:endParaRPr lang="en-US" dirty="0"/>
          </a:p>
        </p:txBody>
      </p:sp>
      <p:sp>
        <p:nvSpPr>
          <p:cNvPr id="3" name="Content Placeholder 2"/>
          <p:cNvSpPr>
            <a:spLocks noGrp="1"/>
          </p:cNvSpPr>
          <p:nvPr>
            <p:ph idx="1"/>
          </p:nvPr>
        </p:nvSpPr>
        <p:spPr/>
        <p:txBody>
          <a:bodyPr>
            <a:normAutofit/>
          </a:bodyPr>
          <a:lstStyle/>
          <a:p>
            <a:r>
              <a:rPr lang="en-CA" sz="2400" dirty="0">
                <a:solidFill>
                  <a:schemeClr val="tx1"/>
                </a:solidFill>
              </a:rPr>
              <a:t>A narrative introducing a </a:t>
            </a:r>
            <a:r>
              <a:rPr lang="en-CA" sz="2400" b="1" dirty="0">
                <a:solidFill>
                  <a:schemeClr val="accent1">
                    <a:lumMod val="50000"/>
                  </a:schemeClr>
                </a:solidFill>
              </a:rPr>
              <a:t>problematic situation</a:t>
            </a:r>
            <a:r>
              <a:rPr lang="en-CA" sz="2400" dirty="0">
                <a:solidFill>
                  <a:schemeClr val="tx1"/>
                </a:solidFill>
              </a:rPr>
              <a:t> </a:t>
            </a:r>
            <a:r>
              <a:rPr lang="en-CA" sz="2400" b="1" dirty="0">
                <a:solidFill>
                  <a:schemeClr val="accent1">
                    <a:lumMod val="50000"/>
                  </a:schemeClr>
                </a:solidFill>
              </a:rPr>
              <a:t>together with different solutions</a:t>
            </a:r>
            <a:r>
              <a:rPr lang="en-CA" sz="2400" dirty="0">
                <a:solidFill>
                  <a:schemeClr val="tx1"/>
                </a:solidFill>
              </a:rPr>
              <a:t>, which rely on intuitively appealing but contradictory interpretations of the narrative.</a:t>
            </a:r>
          </a:p>
          <a:p>
            <a:r>
              <a:rPr lang="en-CA" sz="2400" dirty="0">
                <a:solidFill>
                  <a:schemeClr val="tx1"/>
                </a:solidFill>
              </a:rPr>
              <a:t>Students are asked: </a:t>
            </a:r>
            <a:r>
              <a:rPr lang="en-CA" sz="2400" b="1" dirty="0">
                <a:solidFill>
                  <a:schemeClr val="accent1">
                    <a:lumMod val="50000"/>
                  </a:schemeClr>
                </a:solidFill>
              </a:rPr>
              <a:t>Which solution-narrative should be endorsed</a:t>
            </a:r>
            <a:r>
              <a:rPr lang="en-CA" sz="2400" dirty="0">
                <a:solidFill>
                  <a:schemeClr val="tx1"/>
                </a:solidFill>
              </a:rPr>
              <a:t>? Support the decision by </a:t>
            </a:r>
            <a:r>
              <a:rPr lang="en-CA" sz="2400" b="1" dirty="0">
                <a:solidFill>
                  <a:schemeClr val="accent1">
                    <a:lumMod val="50000"/>
                  </a:schemeClr>
                </a:solidFill>
              </a:rPr>
              <a:t>an argument</a:t>
            </a:r>
            <a:r>
              <a:rPr lang="en-CA" sz="2400" dirty="0">
                <a:solidFill>
                  <a:schemeClr val="tx1"/>
                </a:solidFill>
              </a:rPr>
              <a:t> that might lead to endorsement of the solution also by your peers.</a:t>
            </a:r>
          </a:p>
          <a:p>
            <a:endParaRPr lang="en-US" sz="2400" dirty="0"/>
          </a:p>
        </p:txBody>
      </p:sp>
      <p:sp>
        <p:nvSpPr>
          <p:cNvPr id="4" name="Footer Placeholder 3"/>
          <p:cNvSpPr>
            <a:spLocks noGrp="1"/>
          </p:cNvSpPr>
          <p:nvPr>
            <p:ph type="ftr" sz="quarter" idx="11"/>
          </p:nvPr>
        </p:nvSpPr>
        <p:spPr/>
        <p:txBody>
          <a:bodyPr/>
          <a:lstStyle/>
          <a:p>
            <a:r>
              <a:rPr lang="en-US"/>
              <a:t>Michal tabach, TabachM@tauex.tau.ac.il</a:t>
            </a:r>
          </a:p>
        </p:txBody>
      </p:sp>
    </p:spTree>
    <p:custDataLst>
      <p:tags r:id="rId1"/>
    </p:custDataLst>
    <p:extLst>
      <p:ext uri="{BB962C8B-B14F-4D97-AF65-F5344CB8AC3E}">
        <p14:creationId xmlns:p14="http://schemas.microsoft.com/office/powerpoint/2010/main" val="2154557621"/>
      </p:ext>
    </p:extLst>
  </p:cSld>
  <p:clrMapOvr>
    <a:masterClrMapping/>
  </p:clrMapOvr>
  <mc:AlternateContent xmlns:mc="http://schemas.openxmlformats.org/markup-compatibility/2006" xmlns:p14="http://schemas.microsoft.com/office/powerpoint/2010/main">
    <mc:Choice Requires="p14">
      <p:transition spd="slow" p14:dur="2000" advTm="24562"/>
    </mc:Choice>
    <mc:Fallback xmlns="">
      <p:transition spd="slow" advTm="245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br>
              <a:rPr lang="en-US" dirty="0"/>
            </a:br>
            <a:r>
              <a:rPr lang="en-US" dirty="0"/>
              <a:t>Who-Is-Right tasks</a:t>
            </a:r>
          </a:p>
        </p:txBody>
      </p:sp>
      <p:sp>
        <p:nvSpPr>
          <p:cNvPr id="4" name="Text Placeholder 3"/>
          <p:cNvSpPr>
            <a:spLocks noGrp="1"/>
          </p:cNvSpPr>
          <p:nvPr>
            <p:ph type="body" idx="1"/>
          </p:nvPr>
        </p:nvSpPr>
        <p:spPr/>
        <p:txBody>
          <a:bodyPr>
            <a:normAutofit/>
          </a:bodyPr>
          <a:lstStyle/>
          <a:p>
            <a:r>
              <a:rPr lang="en-US" sz="2400" dirty="0"/>
              <a:t>Who-is-right?</a:t>
            </a:r>
          </a:p>
        </p:txBody>
      </p:sp>
      <p:sp>
        <p:nvSpPr>
          <p:cNvPr id="3" name="Content Placeholder 2"/>
          <p:cNvSpPr>
            <a:spLocks noGrp="1"/>
          </p:cNvSpPr>
          <p:nvPr>
            <p:ph sz="half" idx="2"/>
          </p:nvPr>
        </p:nvSpPr>
        <p:spPr/>
        <p:txBody>
          <a:bodyPr>
            <a:normAutofit/>
          </a:bodyPr>
          <a:lstStyle/>
          <a:p>
            <a:r>
              <a:rPr lang="en-CA" sz="2400" b="1" dirty="0">
                <a:solidFill>
                  <a:schemeClr val="accent1">
                    <a:lumMod val="75000"/>
                  </a:schemeClr>
                </a:solidFill>
              </a:rPr>
              <a:t>Solution-narratives</a:t>
            </a:r>
            <a:r>
              <a:rPr lang="en-CA" sz="2400" dirty="0">
                <a:solidFill>
                  <a:schemeClr val="tx1"/>
                </a:solidFill>
              </a:rPr>
              <a:t> provided in a WIR task can serve as referent base for verification</a:t>
            </a:r>
          </a:p>
          <a:p>
            <a:r>
              <a:rPr lang="en-CA" sz="2400" dirty="0">
                <a:solidFill>
                  <a:schemeClr val="tx1"/>
                </a:solidFill>
              </a:rPr>
              <a:t>The solvers of the WIR task may be more </a:t>
            </a:r>
            <a:r>
              <a:rPr lang="en-CA" sz="2400" b="1" dirty="0">
                <a:solidFill>
                  <a:schemeClr val="accent1">
                    <a:lumMod val="75000"/>
                  </a:schemeClr>
                </a:solidFill>
              </a:rPr>
              <a:t>emotionally detached </a:t>
            </a:r>
            <a:r>
              <a:rPr lang="en-CA" sz="2400" dirty="0">
                <a:solidFill>
                  <a:schemeClr val="tx1"/>
                </a:solidFill>
              </a:rPr>
              <a:t>from the provided solution-narratives produced by others</a:t>
            </a:r>
            <a:endParaRPr lang="en-US" sz="2400" dirty="0"/>
          </a:p>
        </p:txBody>
      </p:sp>
      <p:sp>
        <p:nvSpPr>
          <p:cNvPr id="5" name="Text Placeholder 4"/>
          <p:cNvSpPr>
            <a:spLocks noGrp="1"/>
          </p:cNvSpPr>
          <p:nvPr>
            <p:ph type="body" sz="quarter" idx="3"/>
          </p:nvPr>
        </p:nvSpPr>
        <p:spPr/>
        <p:txBody>
          <a:bodyPr/>
          <a:lstStyle/>
          <a:p>
            <a:r>
              <a:rPr lang="en-US" sz="2400" dirty="0"/>
              <a:t>Am-I-right</a:t>
            </a:r>
            <a:r>
              <a:rPr lang="en-US" dirty="0"/>
              <a:t>?</a:t>
            </a:r>
          </a:p>
        </p:txBody>
      </p:sp>
      <p:sp>
        <p:nvSpPr>
          <p:cNvPr id="6" name="Content Placeholder 5"/>
          <p:cNvSpPr>
            <a:spLocks noGrp="1"/>
          </p:cNvSpPr>
          <p:nvPr>
            <p:ph sz="quarter" idx="4"/>
          </p:nvPr>
        </p:nvSpPr>
        <p:spPr/>
        <p:txBody>
          <a:bodyPr>
            <a:normAutofit/>
          </a:bodyPr>
          <a:lstStyle/>
          <a:p>
            <a:r>
              <a:rPr lang="en-CA" sz="2400" dirty="0">
                <a:solidFill>
                  <a:schemeClr val="tx1"/>
                </a:solidFill>
              </a:rPr>
              <a:t>The solver’s </a:t>
            </a:r>
            <a:r>
              <a:rPr lang="en-CA" sz="2400" b="1" dirty="0">
                <a:solidFill>
                  <a:schemeClr val="accent1">
                    <a:lumMod val="75000"/>
                  </a:schemeClr>
                </a:solidFill>
              </a:rPr>
              <a:t>own solution </a:t>
            </a:r>
            <a:r>
              <a:rPr lang="en-CA" sz="2400" dirty="0">
                <a:solidFill>
                  <a:schemeClr val="tx1"/>
                </a:solidFill>
              </a:rPr>
              <a:t>is usually the only available referent for verification </a:t>
            </a:r>
          </a:p>
          <a:p>
            <a:endParaRPr lang="en-CA" sz="2400" dirty="0">
              <a:solidFill>
                <a:schemeClr val="tx1"/>
              </a:solidFill>
            </a:endParaRPr>
          </a:p>
          <a:p>
            <a:r>
              <a:rPr lang="en-CA" sz="2400" dirty="0">
                <a:solidFill>
                  <a:schemeClr val="tx1"/>
                </a:solidFill>
              </a:rPr>
              <a:t>The solver is </a:t>
            </a:r>
            <a:r>
              <a:rPr lang="en-CA" sz="2400" b="1" dirty="0">
                <a:solidFill>
                  <a:schemeClr val="accent1">
                    <a:lumMod val="75000"/>
                  </a:schemeClr>
                </a:solidFill>
              </a:rPr>
              <a:t>emotionally attached </a:t>
            </a:r>
            <a:r>
              <a:rPr lang="en-CA" sz="2400" dirty="0">
                <a:solidFill>
                  <a:schemeClr val="tx1"/>
                </a:solidFill>
              </a:rPr>
              <a:t>to her own produced solution-narrative</a:t>
            </a:r>
          </a:p>
          <a:p>
            <a:endParaRPr lang="en-CA" sz="2400" dirty="0">
              <a:solidFill>
                <a:schemeClr val="tx1"/>
              </a:solidFill>
            </a:endParaRPr>
          </a:p>
          <a:p>
            <a:endParaRPr lang="en-US" sz="2400" dirty="0"/>
          </a:p>
        </p:txBody>
      </p:sp>
      <p:sp>
        <p:nvSpPr>
          <p:cNvPr id="7" name="Cloud Callout 6"/>
          <p:cNvSpPr/>
          <p:nvPr/>
        </p:nvSpPr>
        <p:spPr>
          <a:xfrm>
            <a:off x="6947066" y="0"/>
            <a:ext cx="2866703" cy="1815329"/>
          </a:xfrm>
          <a:prstGeom prst="cloudCallout">
            <a:avLst>
              <a:gd name="adj1" fmla="val -51902"/>
              <a:gd name="adj2" fmla="val 598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400" dirty="0">
                <a:solidFill>
                  <a:schemeClr val="bg2"/>
                </a:solidFill>
              </a:rPr>
              <a:t>Solve a problem and verify your solution</a:t>
            </a:r>
            <a:endParaRPr lang="en-US" sz="2400" dirty="0">
              <a:solidFill>
                <a:schemeClr val="bg2"/>
              </a:solidFill>
            </a:endParaRPr>
          </a:p>
        </p:txBody>
      </p:sp>
      <p:sp>
        <p:nvSpPr>
          <p:cNvPr id="8" name="Horizontal Scroll 7"/>
          <p:cNvSpPr/>
          <p:nvPr/>
        </p:nvSpPr>
        <p:spPr>
          <a:xfrm>
            <a:off x="843148" y="5248896"/>
            <a:ext cx="10711543" cy="98565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400" dirty="0">
                <a:solidFill>
                  <a:schemeClr val="bg2"/>
                </a:solidFill>
              </a:rPr>
              <a:t>Different referential bases, Emotional distance</a:t>
            </a:r>
          </a:p>
          <a:p>
            <a:r>
              <a:rPr lang="en-CA" sz="2400" dirty="0">
                <a:solidFill>
                  <a:schemeClr val="bg2"/>
                </a:solidFill>
              </a:rPr>
              <a:t>=&gt; </a:t>
            </a:r>
            <a:r>
              <a:rPr lang="en-CA" sz="2400" b="1" dirty="0">
                <a:solidFill>
                  <a:schemeClr val="accent5">
                    <a:lumMod val="40000"/>
                    <a:lumOff val="60000"/>
                  </a:schemeClr>
                </a:solidFill>
              </a:rPr>
              <a:t>WIR tasks can evoke practices germane to the ‘idealized’ looking-back stage</a:t>
            </a:r>
            <a:endParaRPr lang="en-US" sz="2400" b="1" dirty="0">
              <a:solidFill>
                <a:schemeClr val="accent5">
                  <a:lumMod val="40000"/>
                  <a:lumOff val="60000"/>
                </a:schemeClr>
              </a:solidFill>
            </a:endParaRPr>
          </a:p>
        </p:txBody>
      </p:sp>
      <p:sp>
        <p:nvSpPr>
          <p:cNvPr id="9" name="Footer Placeholder 8"/>
          <p:cNvSpPr>
            <a:spLocks noGrp="1"/>
          </p:cNvSpPr>
          <p:nvPr>
            <p:ph type="ftr" sz="quarter" idx="11"/>
          </p:nvPr>
        </p:nvSpPr>
        <p:spPr/>
        <p:txBody>
          <a:bodyPr/>
          <a:lstStyle/>
          <a:p>
            <a:r>
              <a:rPr lang="en-US"/>
              <a:t>Michal tabach, TabachM@tauex.tau.ac.il</a:t>
            </a:r>
          </a:p>
        </p:txBody>
      </p:sp>
    </p:spTree>
    <p:custDataLst>
      <p:tags r:id="rId1"/>
    </p:custDataLst>
    <p:extLst>
      <p:ext uri="{BB962C8B-B14F-4D97-AF65-F5344CB8AC3E}">
        <p14:creationId xmlns:p14="http://schemas.microsoft.com/office/powerpoint/2010/main" val="991918863"/>
      </p:ext>
    </p:extLst>
  </p:cSld>
  <p:clrMapOvr>
    <a:masterClrMapping/>
  </p:clrMapOvr>
  <mc:AlternateContent xmlns:mc="http://schemas.openxmlformats.org/markup-compatibility/2006" xmlns:p14="http://schemas.microsoft.com/office/powerpoint/2010/main">
    <mc:Choice Requires="p14">
      <p:transition spd="slow" p14:dur="2000" advTm="86013"/>
    </mc:Choice>
    <mc:Fallback xmlns="">
      <p:transition spd="slow" advTm="860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uiExpand="1" build="p"/>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br>
              <a:rPr lang="en-US" dirty="0"/>
            </a:br>
            <a:r>
              <a:rPr lang="en-CA" dirty="0"/>
              <a:t>Collaborative argumentation</a:t>
            </a:r>
            <a:endParaRPr lang="en-US" dirty="0"/>
          </a:p>
        </p:txBody>
      </p:sp>
      <p:sp>
        <p:nvSpPr>
          <p:cNvPr id="3" name="Content Placeholder 2"/>
          <p:cNvSpPr>
            <a:spLocks noGrp="1"/>
          </p:cNvSpPr>
          <p:nvPr>
            <p:ph idx="1"/>
          </p:nvPr>
        </p:nvSpPr>
        <p:spPr/>
        <p:txBody>
          <a:bodyPr>
            <a:noAutofit/>
          </a:bodyPr>
          <a:lstStyle/>
          <a:p>
            <a:r>
              <a:rPr lang="en-CA" sz="2400" dirty="0">
                <a:solidFill>
                  <a:schemeClr val="tx1"/>
                </a:solidFill>
              </a:rPr>
              <a:t>An argumentative activity: interlocutors engage in a dialogue characterized by a </a:t>
            </a:r>
            <a:r>
              <a:rPr lang="en-CA" sz="2400" b="1" dirty="0">
                <a:solidFill>
                  <a:schemeClr val="tx1"/>
                </a:solidFill>
              </a:rPr>
              <a:t>critical consideration of each other’s arguments</a:t>
            </a:r>
          </a:p>
          <a:p>
            <a:r>
              <a:rPr lang="en-CA" sz="2400" dirty="0">
                <a:solidFill>
                  <a:schemeClr val="tx1"/>
                </a:solidFill>
              </a:rPr>
              <a:t>Dual focus on </a:t>
            </a:r>
            <a:r>
              <a:rPr lang="en-CA" sz="2400" b="1" dirty="0">
                <a:solidFill>
                  <a:schemeClr val="accent1">
                    <a:lumMod val="75000"/>
                  </a:schemeClr>
                </a:solidFill>
              </a:rPr>
              <a:t>structure</a:t>
            </a:r>
            <a:r>
              <a:rPr lang="en-CA" sz="2400" dirty="0">
                <a:solidFill>
                  <a:schemeClr val="tx1"/>
                </a:solidFill>
              </a:rPr>
              <a:t> and </a:t>
            </a:r>
            <a:r>
              <a:rPr lang="en-CA" sz="2400" b="1" dirty="0">
                <a:solidFill>
                  <a:schemeClr val="accent4">
                    <a:lumMod val="75000"/>
                  </a:schemeClr>
                </a:solidFill>
              </a:rPr>
              <a:t>content</a:t>
            </a:r>
            <a:r>
              <a:rPr lang="en-CA" sz="2400" dirty="0">
                <a:solidFill>
                  <a:schemeClr val="tx1"/>
                </a:solidFill>
              </a:rPr>
              <a:t> of argumentative activity</a:t>
            </a:r>
          </a:p>
          <a:p>
            <a:r>
              <a:rPr lang="en-CA" sz="2400" b="1" dirty="0">
                <a:solidFill>
                  <a:schemeClr val="accent1">
                    <a:lumMod val="75000"/>
                  </a:schemeClr>
                </a:solidFill>
              </a:rPr>
              <a:t>Structure</a:t>
            </a:r>
            <a:r>
              <a:rPr lang="en-CA" sz="2400" dirty="0">
                <a:solidFill>
                  <a:schemeClr val="tx1"/>
                </a:solidFill>
              </a:rPr>
              <a:t>: how the students engaged in each other’s thinking? </a:t>
            </a:r>
          </a:p>
          <a:p>
            <a:pPr lvl="1"/>
            <a:r>
              <a:rPr lang="en-CA" sz="2000" i="1" dirty="0">
                <a:solidFill>
                  <a:schemeClr val="tx1"/>
                </a:solidFill>
              </a:rPr>
              <a:t>Self-disclosure</a:t>
            </a:r>
            <a:r>
              <a:rPr lang="en-CA" sz="2000" dirty="0">
                <a:solidFill>
                  <a:schemeClr val="tx1"/>
                </a:solidFill>
              </a:rPr>
              <a:t> (attending to one’s own thinking), </a:t>
            </a:r>
          </a:p>
          <a:p>
            <a:pPr lvl="1"/>
            <a:r>
              <a:rPr lang="en-CA" sz="2000" i="1" dirty="0">
                <a:solidFill>
                  <a:schemeClr val="tx1"/>
                </a:solidFill>
              </a:rPr>
              <a:t>Feedback requests</a:t>
            </a:r>
            <a:r>
              <a:rPr lang="en-CA" sz="2000" dirty="0">
                <a:solidFill>
                  <a:schemeClr val="tx1"/>
                </a:solidFill>
              </a:rPr>
              <a:t> (an invitation to a partner to attend to one’s own thinking) and </a:t>
            </a:r>
          </a:p>
          <a:p>
            <a:pPr lvl="1"/>
            <a:r>
              <a:rPr lang="en-CA" sz="2000" i="1" dirty="0">
                <a:solidFill>
                  <a:schemeClr val="tx1"/>
                </a:solidFill>
              </a:rPr>
              <a:t>Other-monitoring</a:t>
            </a:r>
            <a:r>
              <a:rPr lang="en-CA" sz="2000" dirty="0">
                <a:solidFill>
                  <a:schemeClr val="tx1"/>
                </a:solidFill>
              </a:rPr>
              <a:t> (attending to a partner’s thinking) </a:t>
            </a:r>
            <a:r>
              <a:rPr lang="en-CA" dirty="0">
                <a:solidFill>
                  <a:schemeClr val="tx1"/>
                </a:solidFill>
              </a:rPr>
              <a:t>(</a:t>
            </a:r>
            <a:r>
              <a:rPr lang="en-CA" dirty="0" err="1">
                <a:solidFill>
                  <a:schemeClr val="tx1"/>
                </a:solidFill>
              </a:rPr>
              <a:t>Goos</a:t>
            </a:r>
            <a:r>
              <a:rPr lang="en-CA" dirty="0">
                <a:solidFill>
                  <a:schemeClr val="tx1"/>
                </a:solidFill>
              </a:rPr>
              <a:t> et al., 2002)</a:t>
            </a:r>
            <a:endParaRPr lang="en-CA" sz="2000" dirty="0">
              <a:solidFill>
                <a:schemeClr val="tx1"/>
              </a:solidFill>
            </a:endParaRPr>
          </a:p>
          <a:p>
            <a:r>
              <a:rPr lang="en-CA" sz="2400" b="1" dirty="0">
                <a:solidFill>
                  <a:schemeClr val="accent4">
                    <a:lumMod val="75000"/>
                  </a:schemeClr>
                </a:solidFill>
              </a:rPr>
              <a:t>Content</a:t>
            </a:r>
            <a:r>
              <a:rPr lang="en-CA" sz="2400" dirty="0">
                <a:solidFill>
                  <a:schemeClr val="tx1"/>
                </a:solidFill>
              </a:rPr>
              <a:t> of the dialogical moves: </a:t>
            </a:r>
            <a:r>
              <a:rPr lang="en-CA" sz="1800" dirty="0">
                <a:solidFill>
                  <a:schemeClr val="tx1"/>
                </a:solidFill>
              </a:rPr>
              <a:t>(Ayalon &amp; Even, 2014)</a:t>
            </a:r>
            <a:endParaRPr lang="en-CA" sz="2400" dirty="0">
              <a:solidFill>
                <a:schemeClr val="tx1"/>
              </a:solidFill>
            </a:endParaRPr>
          </a:p>
          <a:p>
            <a:pPr lvl="1"/>
            <a:r>
              <a:rPr lang="en-CA" sz="2000" dirty="0">
                <a:solidFill>
                  <a:schemeClr val="tx1"/>
                </a:solidFill>
              </a:rPr>
              <a:t>student justifications based on mathematical rules</a:t>
            </a:r>
          </a:p>
          <a:p>
            <a:pPr lvl="1"/>
            <a:r>
              <a:rPr lang="en-CA" sz="2000" dirty="0">
                <a:solidFill>
                  <a:schemeClr val="tx1"/>
                </a:solidFill>
              </a:rPr>
              <a:t>justifications based on examples</a:t>
            </a:r>
            <a:endParaRPr lang="en-US" sz="2000" dirty="0"/>
          </a:p>
        </p:txBody>
      </p:sp>
      <p:sp>
        <p:nvSpPr>
          <p:cNvPr id="4" name="Footer Placeholder 3"/>
          <p:cNvSpPr>
            <a:spLocks noGrp="1"/>
          </p:cNvSpPr>
          <p:nvPr>
            <p:ph type="ftr" sz="quarter" idx="11"/>
          </p:nvPr>
        </p:nvSpPr>
        <p:spPr/>
        <p:txBody>
          <a:bodyPr/>
          <a:lstStyle/>
          <a:p>
            <a:r>
              <a:rPr lang="en-US"/>
              <a:t>Michal tabach, TabachM@tauex.tau.ac.il</a:t>
            </a:r>
          </a:p>
        </p:txBody>
      </p:sp>
    </p:spTree>
    <p:custDataLst>
      <p:tags r:id="rId1"/>
    </p:custDataLst>
    <p:extLst>
      <p:ext uri="{BB962C8B-B14F-4D97-AF65-F5344CB8AC3E}">
        <p14:creationId xmlns:p14="http://schemas.microsoft.com/office/powerpoint/2010/main" val="1825428794"/>
      </p:ext>
    </p:extLst>
  </p:cSld>
  <p:clrMapOvr>
    <a:masterClrMapping/>
  </p:clrMapOvr>
  <mc:AlternateContent xmlns:mc="http://schemas.openxmlformats.org/markup-compatibility/2006" xmlns:p14="http://schemas.microsoft.com/office/powerpoint/2010/main">
    <mc:Choice Requires="p14">
      <p:transition spd="slow" p14:dur="2000" advTm="89633"/>
    </mc:Choice>
    <mc:Fallback xmlns="">
      <p:transition spd="slow" advTm="896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questions</a:t>
            </a:r>
          </a:p>
        </p:txBody>
      </p:sp>
      <p:sp>
        <p:nvSpPr>
          <p:cNvPr id="3" name="Content Placeholder 2"/>
          <p:cNvSpPr>
            <a:spLocks noGrp="1"/>
          </p:cNvSpPr>
          <p:nvPr>
            <p:ph idx="1"/>
          </p:nvPr>
        </p:nvSpPr>
        <p:spPr/>
        <p:txBody>
          <a:bodyPr>
            <a:normAutofit/>
          </a:bodyPr>
          <a:lstStyle/>
          <a:p>
            <a:r>
              <a:rPr lang="en-CA" sz="2400" dirty="0"/>
              <a:t>1. What </a:t>
            </a:r>
            <a:r>
              <a:rPr lang="en-CA" sz="2400" b="1" dirty="0">
                <a:solidFill>
                  <a:schemeClr val="accent1">
                    <a:lumMod val="50000"/>
                  </a:schemeClr>
                </a:solidFill>
              </a:rPr>
              <a:t>strategies</a:t>
            </a:r>
            <a:r>
              <a:rPr lang="en-CA" sz="2400" dirty="0"/>
              <a:t> do high-school students use, and how, in small-group discussions of a WIR task in the context of percentages? What are the discursive products of the use of these strategies?</a:t>
            </a:r>
          </a:p>
          <a:p>
            <a:r>
              <a:rPr lang="en-CA" sz="2400" dirty="0"/>
              <a:t>2. </a:t>
            </a:r>
            <a:r>
              <a:rPr lang="en-US" sz="2400" dirty="0"/>
              <a:t>What are the characteristics of </a:t>
            </a:r>
            <a:r>
              <a:rPr lang="en-US" sz="2400" b="1" dirty="0">
                <a:solidFill>
                  <a:schemeClr val="accent2">
                    <a:lumMod val="75000"/>
                  </a:schemeClr>
                </a:solidFill>
              </a:rPr>
              <a:t>dialogical moves </a:t>
            </a:r>
            <a:r>
              <a:rPr lang="en-US" sz="2400" dirty="0"/>
              <a:t>in the small-group discussions of students working on WIR task?</a:t>
            </a:r>
          </a:p>
          <a:p>
            <a:r>
              <a:rPr lang="en-US" sz="2400" dirty="0"/>
              <a:t>3. What </a:t>
            </a:r>
            <a:r>
              <a:rPr lang="en-US" sz="2400" b="1" dirty="0">
                <a:solidFill>
                  <a:schemeClr val="accent4">
                    <a:lumMod val="75000"/>
                  </a:schemeClr>
                </a:solidFill>
              </a:rPr>
              <a:t>mathematical resources </a:t>
            </a:r>
            <a:r>
              <a:rPr lang="en-US" sz="2400" dirty="0"/>
              <a:t>are discursively enacted, and how, in the small-group discussions of students working on a WIR task?</a:t>
            </a:r>
            <a:endParaRPr lang="en-US" sz="2800" dirty="0"/>
          </a:p>
        </p:txBody>
      </p:sp>
      <p:sp>
        <p:nvSpPr>
          <p:cNvPr id="4" name="Line Callout 1 (Accent Bar) 3"/>
          <p:cNvSpPr/>
          <p:nvPr/>
        </p:nvSpPr>
        <p:spPr>
          <a:xfrm>
            <a:off x="1192530" y="4783455"/>
            <a:ext cx="10081260" cy="1543050"/>
          </a:xfrm>
          <a:prstGeom prst="accentCallout1">
            <a:avLst>
              <a:gd name="adj1" fmla="val 18750"/>
              <a:gd name="adj2" fmla="val -8333"/>
              <a:gd name="adj3" fmla="val -169722"/>
              <a:gd name="adj4" fmla="val 10193"/>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400" dirty="0">
                <a:solidFill>
                  <a:schemeClr val="accent1">
                    <a:lumMod val="20000"/>
                    <a:lumOff val="80000"/>
                  </a:schemeClr>
                </a:solidFill>
              </a:rPr>
              <a:t>To identify strategies in the discussions:</a:t>
            </a:r>
          </a:p>
          <a:p>
            <a:r>
              <a:rPr lang="en-CA" sz="2400" dirty="0">
                <a:solidFill>
                  <a:schemeClr val="accent1">
                    <a:lumMod val="20000"/>
                    <a:lumOff val="80000"/>
                  </a:schemeClr>
                </a:solidFill>
              </a:rPr>
              <a:t>inferring sub-questions attended to by students on the way to addressing the main WIR question, and considering these sub-questions in light of the looking-back questions described by </a:t>
            </a:r>
            <a:r>
              <a:rPr lang="en-CA" sz="2400" dirty="0" err="1">
                <a:solidFill>
                  <a:schemeClr val="accent1">
                    <a:lumMod val="20000"/>
                    <a:lumOff val="80000"/>
                  </a:schemeClr>
                </a:solidFill>
              </a:rPr>
              <a:t>Pólya</a:t>
            </a:r>
            <a:endParaRPr lang="en-US" sz="2400" dirty="0">
              <a:solidFill>
                <a:schemeClr val="accent1">
                  <a:lumMod val="20000"/>
                  <a:lumOff val="80000"/>
                </a:schemeClr>
              </a:solidFill>
            </a:endParaRPr>
          </a:p>
        </p:txBody>
      </p:sp>
      <p:sp>
        <p:nvSpPr>
          <p:cNvPr id="5" name="Line Callout 3 4"/>
          <p:cNvSpPr/>
          <p:nvPr/>
        </p:nvSpPr>
        <p:spPr>
          <a:xfrm>
            <a:off x="1192530" y="4823460"/>
            <a:ext cx="10081260" cy="1463040"/>
          </a:xfrm>
          <a:prstGeom prst="borderCallout3">
            <a:avLst>
              <a:gd name="adj1" fmla="val -99219"/>
              <a:gd name="adj2" fmla="val 42234"/>
              <a:gd name="adj3" fmla="val 13281"/>
              <a:gd name="adj4" fmla="val -4876"/>
              <a:gd name="adj5" fmla="val 61719"/>
              <a:gd name="adj6" fmla="val -4082"/>
              <a:gd name="adj7" fmla="val 77026"/>
              <a:gd name="adj8" fmla="val 170"/>
            </a:avLst>
          </a:prstGeom>
          <a:ln>
            <a:prstDash val="sysDo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400" dirty="0">
                <a:solidFill>
                  <a:schemeClr val="accent2">
                    <a:lumMod val="20000"/>
                    <a:lumOff val="80000"/>
                  </a:schemeClr>
                </a:solidFill>
              </a:rPr>
              <a:t>Characterizing the extent to which students capitalize on each other’s thinking (</a:t>
            </a:r>
            <a:r>
              <a:rPr lang="en-US" sz="2400" dirty="0" err="1">
                <a:solidFill>
                  <a:schemeClr val="accent2">
                    <a:lumMod val="20000"/>
                    <a:lumOff val="80000"/>
                  </a:schemeClr>
                </a:solidFill>
              </a:rPr>
              <a:t>Asterhan</a:t>
            </a:r>
            <a:r>
              <a:rPr lang="en-US" sz="2400" dirty="0">
                <a:solidFill>
                  <a:schemeClr val="accent2">
                    <a:lumMod val="20000"/>
                    <a:lumOff val="80000"/>
                  </a:schemeClr>
                </a:solidFill>
              </a:rPr>
              <a:t> &amp; </a:t>
            </a:r>
            <a:r>
              <a:rPr lang="en-CA" sz="2400" dirty="0">
                <a:solidFill>
                  <a:schemeClr val="accent2">
                    <a:lumMod val="20000"/>
                    <a:lumOff val="80000"/>
                  </a:schemeClr>
                </a:solidFill>
              </a:rPr>
              <a:t>Schwarz, </a:t>
            </a:r>
            <a:r>
              <a:rPr lang="en-US" sz="2400" dirty="0">
                <a:solidFill>
                  <a:schemeClr val="accent2">
                    <a:lumMod val="20000"/>
                    <a:lumOff val="80000"/>
                  </a:schemeClr>
                </a:solidFill>
              </a:rPr>
              <a:t>2009; </a:t>
            </a:r>
            <a:r>
              <a:rPr lang="en-CA" sz="2400" dirty="0" err="1">
                <a:solidFill>
                  <a:schemeClr val="accent2">
                    <a:lumMod val="20000"/>
                    <a:lumOff val="80000"/>
                  </a:schemeClr>
                </a:solidFill>
              </a:rPr>
              <a:t>Goos</a:t>
            </a:r>
            <a:r>
              <a:rPr lang="en-CA" sz="2400" dirty="0">
                <a:solidFill>
                  <a:schemeClr val="accent2">
                    <a:lumMod val="20000"/>
                    <a:lumOff val="80000"/>
                  </a:schemeClr>
                </a:solidFill>
              </a:rPr>
              <a:t> et al., 2002</a:t>
            </a:r>
            <a:r>
              <a:rPr lang="en-US" sz="2400" dirty="0">
                <a:solidFill>
                  <a:schemeClr val="accent2">
                    <a:lumMod val="20000"/>
                    <a:lumOff val="80000"/>
                  </a:schemeClr>
                </a:solidFill>
              </a:rPr>
              <a:t>)</a:t>
            </a:r>
          </a:p>
        </p:txBody>
      </p:sp>
      <p:sp>
        <p:nvSpPr>
          <p:cNvPr id="6" name="Line Callout 1 (Accent Bar) 5"/>
          <p:cNvSpPr/>
          <p:nvPr/>
        </p:nvSpPr>
        <p:spPr>
          <a:xfrm>
            <a:off x="1207770" y="4768215"/>
            <a:ext cx="10081260" cy="1503045"/>
          </a:xfrm>
          <a:prstGeom prst="accentCallout1">
            <a:avLst>
              <a:gd name="adj1" fmla="val 9625"/>
              <a:gd name="adj2" fmla="val 511"/>
              <a:gd name="adj3" fmla="val -40352"/>
              <a:gd name="adj4" fmla="val 1654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CA" sz="2400" dirty="0">
                <a:solidFill>
                  <a:schemeClr val="accent4">
                    <a:lumMod val="20000"/>
                    <a:lumOff val="80000"/>
                  </a:schemeClr>
                </a:solidFill>
              </a:rPr>
              <a:t>The specific content of the arguments, what the students relied on while constructing their arguments (Ayalon &amp; Even, 2014)</a:t>
            </a:r>
            <a:endParaRPr lang="en-US" sz="2400" dirty="0">
              <a:solidFill>
                <a:schemeClr val="accent4">
                  <a:lumMod val="20000"/>
                  <a:lumOff val="80000"/>
                </a:schemeClr>
              </a:solidFill>
            </a:endParaRPr>
          </a:p>
        </p:txBody>
      </p:sp>
      <p:sp>
        <p:nvSpPr>
          <p:cNvPr id="7" name="Footer Placeholder 6"/>
          <p:cNvSpPr>
            <a:spLocks noGrp="1"/>
          </p:cNvSpPr>
          <p:nvPr>
            <p:ph type="ftr" sz="quarter" idx="11"/>
          </p:nvPr>
        </p:nvSpPr>
        <p:spPr/>
        <p:txBody>
          <a:bodyPr/>
          <a:lstStyle/>
          <a:p>
            <a:r>
              <a:rPr lang="en-US"/>
              <a:t>Michal tabach, TabachM@tauex.tau.ac.il</a:t>
            </a:r>
          </a:p>
        </p:txBody>
      </p:sp>
    </p:spTree>
    <p:custDataLst>
      <p:tags r:id="rId1"/>
    </p:custDataLst>
    <p:extLst>
      <p:ext uri="{BB962C8B-B14F-4D97-AF65-F5344CB8AC3E}">
        <p14:creationId xmlns:p14="http://schemas.microsoft.com/office/powerpoint/2010/main" val="3301690065"/>
      </p:ext>
    </p:extLst>
  </p:cSld>
  <p:clrMapOvr>
    <a:masterClrMapping/>
  </p:clrMapOvr>
  <mc:AlternateContent xmlns:mc="http://schemas.openxmlformats.org/markup-compatibility/2006" xmlns:p14="http://schemas.microsoft.com/office/powerpoint/2010/main">
    <mc:Choice Requires="p14">
      <p:transition spd="slow" p14:dur="2000" advTm="56782"/>
    </mc:Choice>
    <mc:Fallback xmlns="">
      <p:transition spd="slow" advTm="567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study</a:t>
            </a:r>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a:t>Michal tabach, TabachM@tauex.tau.ac.il</a:t>
            </a:r>
          </a:p>
        </p:txBody>
      </p:sp>
    </p:spTree>
    <p:extLst>
      <p:ext uri="{BB962C8B-B14F-4D97-AF65-F5344CB8AC3E}">
        <p14:creationId xmlns:p14="http://schemas.microsoft.com/office/powerpoint/2010/main" val="4170025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Participants and settings</a:t>
            </a:r>
          </a:p>
        </p:txBody>
      </p:sp>
      <p:sp>
        <p:nvSpPr>
          <p:cNvPr id="3" name="Content Placeholder 2"/>
          <p:cNvSpPr>
            <a:spLocks noGrp="1"/>
          </p:cNvSpPr>
          <p:nvPr>
            <p:ph idx="1"/>
          </p:nvPr>
        </p:nvSpPr>
        <p:spPr/>
        <p:txBody>
          <a:bodyPr>
            <a:normAutofit/>
          </a:bodyPr>
          <a:lstStyle/>
          <a:p>
            <a:r>
              <a:rPr lang="en-CA" sz="2400" dirty="0">
                <a:solidFill>
                  <a:schemeClr val="tx1"/>
                </a:solidFill>
              </a:rPr>
              <a:t>A class of 16 11</a:t>
            </a:r>
            <a:r>
              <a:rPr lang="en-CA" sz="2400" baseline="30000" dirty="0">
                <a:solidFill>
                  <a:schemeClr val="tx1"/>
                </a:solidFill>
              </a:rPr>
              <a:t>th</a:t>
            </a:r>
            <a:r>
              <a:rPr lang="en-CA" sz="2400" dirty="0">
                <a:solidFill>
                  <a:schemeClr val="tx1"/>
                </a:solidFill>
              </a:rPr>
              <a:t> grade students (16-17 years old) in a school for girls. </a:t>
            </a:r>
          </a:p>
          <a:p>
            <a:r>
              <a:rPr lang="en-CA" sz="2400" dirty="0">
                <a:solidFill>
                  <a:schemeClr val="tx1"/>
                </a:solidFill>
              </a:rPr>
              <a:t>The class studied mathematics in accordance with the highest-level.</a:t>
            </a:r>
          </a:p>
          <a:p>
            <a:endParaRPr lang="en-CA" sz="2400" dirty="0">
              <a:solidFill>
                <a:schemeClr val="tx1"/>
              </a:solidFill>
            </a:endParaRPr>
          </a:p>
          <a:p>
            <a:r>
              <a:rPr lang="en-CA" sz="2400" dirty="0">
                <a:solidFill>
                  <a:schemeClr val="tx1"/>
                </a:solidFill>
              </a:rPr>
              <a:t>These students often used different internet resources where solutions to textbook problems are published. Accordingly, they were accustomed to comparing their solutions with the published ones.</a:t>
            </a:r>
          </a:p>
          <a:p>
            <a:r>
              <a:rPr lang="en-CA" sz="2400" dirty="0">
                <a:solidFill>
                  <a:schemeClr val="tx1"/>
                </a:solidFill>
              </a:rPr>
              <a:t>The notion of percentage is first introduced in grade 6</a:t>
            </a:r>
            <a:r>
              <a:rPr lang="en-CA" sz="2400" baseline="30000" dirty="0">
                <a:solidFill>
                  <a:schemeClr val="tx1"/>
                </a:solidFill>
              </a:rPr>
              <a:t>th</a:t>
            </a:r>
            <a:r>
              <a:rPr lang="en-CA" sz="2400" dirty="0">
                <a:solidFill>
                  <a:schemeClr val="tx1"/>
                </a:solidFill>
              </a:rPr>
              <a:t>. From then on, word problems involving percentages are regularly considered in all grades up to high school.</a:t>
            </a:r>
          </a:p>
          <a:p>
            <a:endParaRPr lang="en-US" sz="2400" dirty="0"/>
          </a:p>
        </p:txBody>
      </p:sp>
      <p:sp>
        <p:nvSpPr>
          <p:cNvPr id="4" name="Footer Placeholder 3"/>
          <p:cNvSpPr>
            <a:spLocks noGrp="1"/>
          </p:cNvSpPr>
          <p:nvPr>
            <p:ph type="ftr" sz="quarter" idx="11"/>
          </p:nvPr>
        </p:nvSpPr>
        <p:spPr/>
        <p:txBody>
          <a:bodyPr/>
          <a:lstStyle/>
          <a:p>
            <a:r>
              <a:rPr lang="en-US"/>
              <a:t>Michal tabach, TabachM@tauex.tau.ac.il</a:t>
            </a:r>
          </a:p>
        </p:txBody>
      </p:sp>
    </p:spTree>
    <p:extLst>
      <p:ext uri="{BB962C8B-B14F-4D97-AF65-F5344CB8AC3E}">
        <p14:creationId xmlns:p14="http://schemas.microsoft.com/office/powerpoint/2010/main" val="138072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Who-Is-Right task</a:t>
            </a:r>
          </a:p>
        </p:txBody>
      </p:sp>
      <p:pic>
        <p:nvPicPr>
          <p:cNvPr id="4" name="תמונה 1"/>
          <p:cNvPicPr>
            <a:picLocks noGrp="1"/>
          </p:cNvPicPr>
          <p:nvPr>
            <p:ph idx="1"/>
          </p:nvPr>
        </p:nvPicPr>
        <p:blipFill>
          <a:blip r:embed="rId3"/>
          <a:stretch>
            <a:fillRect/>
          </a:stretch>
        </p:blipFill>
        <p:spPr>
          <a:xfrm>
            <a:off x="1212850" y="1821498"/>
            <a:ext cx="9851390" cy="4498022"/>
          </a:xfrm>
          <a:prstGeom prst="rect">
            <a:avLst/>
          </a:prstGeom>
        </p:spPr>
      </p:pic>
      <p:cxnSp>
        <p:nvCxnSpPr>
          <p:cNvPr id="6" name="Straight Connector 5"/>
          <p:cNvCxnSpPr/>
          <p:nvPr/>
        </p:nvCxnSpPr>
        <p:spPr>
          <a:xfrm flipV="1">
            <a:off x="6471920" y="2255520"/>
            <a:ext cx="3779520" cy="10160"/>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Straight Connector 7"/>
          <p:cNvCxnSpPr/>
          <p:nvPr/>
        </p:nvCxnSpPr>
        <p:spPr>
          <a:xfrm>
            <a:off x="1351280" y="2672080"/>
            <a:ext cx="4084320" cy="0"/>
          </a:xfrm>
          <a:prstGeom prst="line">
            <a:avLst/>
          </a:prstGeom>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9" name="Line Callout 3 8"/>
              <p:cNvSpPr/>
              <p:nvPr/>
            </p:nvSpPr>
            <p:spPr>
              <a:xfrm>
                <a:off x="482600" y="4892040"/>
                <a:ext cx="5821680" cy="924560"/>
              </a:xfrm>
              <a:prstGeom prst="borderCallout3">
                <a:avLst>
                  <a:gd name="adj1" fmla="val -99866"/>
                  <a:gd name="adj2" fmla="val 18705"/>
                  <a:gd name="adj3" fmla="val 69"/>
                  <a:gd name="adj4" fmla="val 2181"/>
                  <a:gd name="adj5" fmla="val 93407"/>
                  <a:gd name="adj6" fmla="val 1309"/>
                  <a:gd name="adj7" fmla="val 92084"/>
                  <a:gd name="adj8" fmla="val 8072"/>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000" dirty="0"/>
                  <a:t>The price of 1 kg of pears is </a:t>
                </a:r>
                <a14:m>
                  <m:oMath xmlns:m="http://schemas.openxmlformats.org/officeDocument/2006/math">
                    <m:r>
                      <a:rPr lang="en-CA" sz="2000" i="1">
                        <a:latin typeface="Cambria Math" panose="02040503050406030204" pitchFamily="18" charset="0"/>
                      </a:rPr>
                      <m:t>3</m:t>
                    </m:r>
                    <m:f>
                      <m:fPr>
                        <m:ctrlPr>
                          <a:rPr lang="en-US" sz="2000" i="1">
                            <a:latin typeface="Cambria Math" panose="02040503050406030204" pitchFamily="18" charset="0"/>
                          </a:rPr>
                        </m:ctrlPr>
                      </m:fPr>
                      <m:num>
                        <m:r>
                          <a:rPr lang="en-CA" sz="2000" i="1">
                            <a:latin typeface="Cambria Math" panose="02040503050406030204" pitchFamily="18" charset="0"/>
                          </a:rPr>
                          <m:t>1</m:t>
                        </m:r>
                      </m:num>
                      <m:den>
                        <m:r>
                          <a:rPr lang="en-CA" sz="2000" i="1">
                            <a:latin typeface="Cambria Math" panose="02040503050406030204" pitchFamily="18" charset="0"/>
                          </a:rPr>
                          <m:t>15</m:t>
                        </m:r>
                      </m:den>
                    </m:f>
                  </m:oMath>
                </a14:m>
                <a:r>
                  <a:rPr lang="en-CA" sz="2000" dirty="0"/>
                  <a:t> shekels, and the price of 1 kg of apples is </a:t>
                </a:r>
                <a14:m>
                  <m:oMath xmlns:m="http://schemas.openxmlformats.org/officeDocument/2006/math">
                    <m:r>
                      <a:rPr lang="en-CA" sz="2000" i="1">
                        <a:latin typeface="Cambria Math" panose="02040503050406030204" pitchFamily="18" charset="0"/>
                      </a:rPr>
                      <m:t>3</m:t>
                    </m:r>
                    <m:f>
                      <m:fPr>
                        <m:ctrlPr>
                          <a:rPr lang="en-US" sz="2000" i="1">
                            <a:latin typeface="Cambria Math" panose="02040503050406030204" pitchFamily="18" charset="0"/>
                          </a:rPr>
                        </m:ctrlPr>
                      </m:fPr>
                      <m:num>
                        <m:r>
                          <a:rPr lang="en-CA" sz="2000" i="1">
                            <a:latin typeface="Cambria Math" panose="02040503050406030204" pitchFamily="18" charset="0"/>
                          </a:rPr>
                          <m:t>5</m:t>
                        </m:r>
                      </m:num>
                      <m:den>
                        <m:r>
                          <a:rPr lang="en-CA" sz="2000" i="1">
                            <a:latin typeface="Cambria Math" panose="02040503050406030204" pitchFamily="18" charset="0"/>
                          </a:rPr>
                          <m:t>6</m:t>
                        </m:r>
                      </m:den>
                    </m:f>
                  </m:oMath>
                </a14:m>
                <a:r>
                  <a:rPr lang="en-CA" sz="2000" dirty="0"/>
                  <a:t> shekels</a:t>
                </a:r>
                <a:endParaRPr lang="en-US" sz="2000" dirty="0"/>
              </a:p>
            </p:txBody>
          </p:sp>
        </mc:Choice>
        <mc:Fallback xmlns="">
          <p:sp>
            <p:nvSpPr>
              <p:cNvPr id="9" name="Line Callout 3 8"/>
              <p:cNvSpPr>
                <a:spLocks noRot="1" noChangeAspect="1" noMove="1" noResize="1" noEditPoints="1" noAdjustHandles="1" noChangeArrowheads="1" noChangeShapeType="1" noTextEdit="1"/>
              </p:cNvSpPr>
              <p:nvPr/>
            </p:nvSpPr>
            <p:spPr>
              <a:xfrm>
                <a:off x="482600" y="4892040"/>
                <a:ext cx="5821680" cy="924560"/>
              </a:xfrm>
              <a:prstGeom prst="borderCallout3">
                <a:avLst>
                  <a:gd name="adj1" fmla="val -99866"/>
                  <a:gd name="adj2" fmla="val 18705"/>
                  <a:gd name="adj3" fmla="val 69"/>
                  <a:gd name="adj4" fmla="val 2181"/>
                  <a:gd name="adj5" fmla="val 93407"/>
                  <a:gd name="adj6" fmla="val 1309"/>
                  <a:gd name="adj7" fmla="val 92084"/>
                  <a:gd name="adj8" fmla="val 8072"/>
                </a:avLst>
              </a:prstGeom>
              <a:blipFill>
                <a:blip r:embed="rId4"/>
                <a:stretch>
                  <a:fillRect l="-939" r="-731" b="-2951"/>
                </a:stretch>
              </a:blipFill>
              <a:ln>
                <a:prstDash val="sysDot"/>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0" name="Line Callout 1 (Accent Bar) 9"/>
              <p:cNvSpPr/>
              <p:nvPr/>
            </p:nvSpPr>
            <p:spPr>
              <a:xfrm>
                <a:off x="6471920" y="4963160"/>
                <a:ext cx="5821680" cy="853440"/>
              </a:xfrm>
              <a:prstGeom prst="accentCallout1">
                <a:avLst>
                  <a:gd name="adj1" fmla="val 6845"/>
                  <a:gd name="adj2" fmla="val 568"/>
                  <a:gd name="adj3" fmla="val -169643"/>
                  <a:gd name="adj4" fmla="val 34267"/>
                </a:avLst>
              </a:prstGeom>
              <a:solidFill>
                <a:schemeClr val="accent3">
                  <a:lumMod val="75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200" dirty="0"/>
                  <a:t>The price of 1 kg of apples ‘is’ </a:t>
                </a:r>
                <a14:m>
                  <m:oMath xmlns:m="http://schemas.openxmlformats.org/officeDocument/2006/math">
                    <m:r>
                      <a:rPr lang="en-CA" sz="2200" i="1">
                        <a:latin typeface="Cambria Math" panose="02040503050406030204" pitchFamily="18" charset="0"/>
                      </a:rPr>
                      <m:t>4</m:t>
                    </m:r>
                  </m:oMath>
                </a14:m>
                <a:r>
                  <a:rPr lang="en-CA" sz="2200" dirty="0"/>
                  <a:t> shekels, and the price of 1 kg of pears ‘is’ </a:t>
                </a:r>
                <a14:m>
                  <m:oMath xmlns:m="http://schemas.openxmlformats.org/officeDocument/2006/math">
                    <m:r>
                      <a:rPr lang="en-CA" sz="2200" i="1">
                        <a:latin typeface="Cambria Math" panose="02040503050406030204" pitchFamily="18" charset="0"/>
                      </a:rPr>
                      <m:t>3</m:t>
                    </m:r>
                    <m:r>
                      <a:rPr lang="en-CA" sz="2200" i="1">
                        <a:latin typeface="Cambria Math" panose="02040503050406030204" pitchFamily="18" charset="0"/>
                      </a:rPr>
                      <m:t> </m:t>
                    </m:r>
                  </m:oMath>
                </a14:m>
                <a:r>
                  <a:rPr lang="en-CA" sz="2200" dirty="0"/>
                  <a:t>shekels</a:t>
                </a:r>
                <a:endParaRPr lang="en-US" sz="2200" dirty="0"/>
              </a:p>
            </p:txBody>
          </p:sp>
        </mc:Choice>
        <mc:Fallback xmlns="">
          <p:sp>
            <p:nvSpPr>
              <p:cNvPr id="10" name="Line Callout 1 (Accent Bar) 9"/>
              <p:cNvSpPr>
                <a:spLocks noRot="1" noChangeAspect="1" noMove="1" noResize="1" noEditPoints="1" noAdjustHandles="1" noChangeArrowheads="1" noChangeShapeType="1" noTextEdit="1"/>
              </p:cNvSpPr>
              <p:nvPr/>
            </p:nvSpPr>
            <p:spPr>
              <a:xfrm>
                <a:off x="6471920" y="4963160"/>
                <a:ext cx="5821680" cy="853440"/>
              </a:xfrm>
              <a:prstGeom prst="accentCallout1">
                <a:avLst>
                  <a:gd name="adj1" fmla="val 6845"/>
                  <a:gd name="adj2" fmla="val 568"/>
                  <a:gd name="adj3" fmla="val -169643"/>
                  <a:gd name="adj4" fmla="val 34267"/>
                </a:avLst>
              </a:prstGeom>
              <a:blipFill>
                <a:blip r:embed="rId5"/>
                <a:stretch>
                  <a:fillRect l="-1360" b="-2887"/>
                </a:stretch>
              </a:blipFill>
              <a:ln>
                <a:prstDash val="sysDot"/>
              </a:ln>
            </p:spPr>
            <p:txBody>
              <a:bodyPr/>
              <a:lstStyle/>
              <a:p>
                <a:r>
                  <a:rPr lang="en-IL">
                    <a:noFill/>
                  </a:rPr>
                  <a:t> </a:t>
                </a:r>
              </a:p>
            </p:txBody>
          </p:sp>
        </mc:Fallback>
      </mc:AlternateContent>
      <p:sp>
        <p:nvSpPr>
          <p:cNvPr id="11" name="Cloud Callout 10"/>
          <p:cNvSpPr/>
          <p:nvPr/>
        </p:nvSpPr>
        <p:spPr>
          <a:xfrm>
            <a:off x="406400" y="275749"/>
            <a:ext cx="6167120" cy="841852"/>
          </a:xfrm>
          <a:prstGeom prst="cloudCallout">
            <a:avLst>
              <a:gd name="adj1" fmla="val 50501"/>
              <a:gd name="adj2" fmla="val 1795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t>Inferring a reference base for 100% from the problem narrative</a:t>
            </a:r>
            <a:endParaRPr lang="en-US" sz="2000" dirty="0"/>
          </a:p>
        </p:txBody>
      </p:sp>
      <p:sp>
        <p:nvSpPr>
          <p:cNvPr id="12" name="Cloud Callout 11"/>
          <p:cNvSpPr/>
          <p:nvPr/>
        </p:nvSpPr>
        <p:spPr>
          <a:xfrm>
            <a:off x="609600" y="1117601"/>
            <a:ext cx="6421120" cy="703897"/>
          </a:xfrm>
          <a:prstGeom prst="cloudCallout">
            <a:avLst>
              <a:gd name="adj1" fmla="val -26618"/>
              <a:gd name="adj2" fmla="val 1361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Differ by percent Vs. Differ by quantity</a:t>
            </a:r>
          </a:p>
        </p:txBody>
      </p:sp>
      <p:sp>
        <p:nvSpPr>
          <p:cNvPr id="3" name="Footer Placeholder 2"/>
          <p:cNvSpPr>
            <a:spLocks noGrp="1"/>
          </p:cNvSpPr>
          <p:nvPr>
            <p:ph type="ftr" sz="quarter" idx="11"/>
          </p:nvPr>
        </p:nvSpPr>
        <p:spPr/>
        <p:txBody>
          <a:bodyPr/>
          <a:lstStyle/>
          <a:p>
            <a:r>
              <a:rPr lang="en-US"/>
              <a:t>Michal tabach, TabachM@tauex.tau.ac.il</a:t>
            </a:r>
          </a:p>
        </p:txBody>
      </p:sp>
    </p:spTree>
    <p:custDataLst>
      <p:tags r:id="rId1"/>
    </p:custDataLst>
    <p:extLst>
      <p:ext uri="{BB962C8B-B14F-4D97-AF65-F5344CB8AC3E}">
        <p14:creationId xmlns:p14="http://schemas.microsoft.com/office/powerpoint/2010/main" val="274404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Data collection and data analysis</a:t>
            </a:r>
            <a:endParaRPr lang="en-US" dirty="0"/>
          </a:p>
        </p:txBody>
      </p:sp>
      <p:sp>
        <p:nvSpPr>
          <p:cNvPr id="3" name="Content Placeholder 2"/>
          <p:cNvSpPr>
            <a:spLocks noGrp="1"/>
          </p:cNvSpPr>
          <p:nvPr>
            <p:ph idx="1"/>
          </p:nvPr>
        </p:nvSpPr>
        <p:spPr/>
        <p:txBody>
          <a:bodyPr>
            <a:normAutofit/>
          </a:bodyPr>
          <a:lstStyle/>
          <a:p>
            <a:r>
              <a:rPr lang="en-CA" sz="2400" b="1" dirty="0">
                <a:solidFill>
                  <a:schemeClr val="accent1">
                    <a:lumMod val="75000"/>
                  </a:schemeClr>
                </a:solidFill>
              </a:rPr>
              <a:t>Data sources</a:t>
            </a:r>
            <a:r>
              <a:rPr lang="en-CA" sz="2400" dirty="0">
                <a:solidFill>
                  <a:schemeClr val="tx1"/>
                </a:solidFill>
              </a:rPr>
              <a:t> </a:t>
            </a:r>
          </a:p>
          <a:p>
            <a:r>
              <a:rPr lang="en-CA" sz="2400" dirty="0">
                <a:solidFill>
                  <a:schemeClr val="tx1"/>
                </a:solidFill>
              </a:rPr>
              <a:t>Full transcriptions of audio and video records of the work of six small groups (four groups of three and two groups of two)  </a:t>
            </a:r>
          </a:p>
          <a:p>
            <a:r>
              <a:rPr lang="en-CA" sz="2400" dirty="0">
                <a:solidFill>
                  <a:schemeClr val="tx1"/>
                </a:solidFill>
              </a:rPr>
              <a:t>Students written notes and teachers’ reflective notes.</a:t>
            </a:r>
          </a:p>
          <a:p>
            <a:r>
              <a:rPr lang="en-CA" sz="2400" b="1" dirty="0">
                <a:solidFill>
                  <a:schemeClr val="accent1">
                    <a:lumMod val="75000"/>
                  </a:schemeClr>
                </a:solidFill>
              </a:rPr>
              <a:t>Data analysis</a:t>
            </a:r>
            <a:r>
              <a:rPr lang="en-CA" sz="2400" dirty="0">
                <a:solidFill>
                  <a:schemeClr val="tx1"/>
                </a:solidFill>
              </a:rPr>
              <a:t> </a:t>
            </a:r>
          </a:p>
          <a:p>
            <a:r>
              <a:rPr lang="en-CA" sz="2400" dirty="0">
                <a:solidFill>
                  <a:schemeClr val="tx1"/>
                </a:solidFill>
              </a:rPr>
              <a:t>Splitting the transcript into </a:t>
            </a:r>
            <a:r>
              <a:rPr lang="en-CA" sz="2400" i="1" dirty="0">
                <a:solidFill>
                  <a:schemeClr val="tx1"/>
                </a:solidFill>
              </a:rPr>
              <a:t>episodes</a:t>
            </a:r>
            <a:r>
              <a:rPr lang="en-CA" sz="2400" dirty="0">
                <a:solidFill>
                  <a:schemeClr val="tx1"/>
                </a:solidFill>
              </a:rPr>
              <a:t> - </a:t>
            </a:r>
            <a:r>
              <a:rPr lang="en-US" sz="2400" dirty="0">
                <a:solidFill>
                  <a:schemeClr val="tx1"/>
                </a:solidFill>
              </a:rPr>
              <a:t>several mutually related consecutive conversational turns. </a:t>
            </a:r>
          </a:p>
          <a:p>
            <a:r>
              <a:rPr lang="en-US" sz="2400" dirty="0">
                <a:solidFill>
                  <a:schemeClr val="tx1"/>
                </a:solidFill>
              </a:rPr>
              <a:t>Q1 - Identifying strategies of exploring the task </a:t>
            </a:r>
            <a:r>
              <a:rPr lang="en-US" sz="2400" b="1" dirty="0">
                <a:solidFill>
                  <a:schemeClr val="tx1"/>
                </a:solidFill>
              </a:rPr>
              <a:t>f</a:t>
            </a:r>
            <a:r>
              <a:rPr lang="en-US" sz="2400" dirty="0">
                <a:solidFill>
                  <a:schemeClr val="tx1"/>
                </a:solidFill>
              </a:rPr>
              <a:t>ormulation (Assigning F-type code for each episode); central questions; discursive products. </a:t>
            </a:r>
            <a:endParaRPr lang="en-US" sz="2400" dirty="0"/>
          </a:p>
        </p:txBody>
      </p:sp>
      <p:sp>
        <p:nvSpPr>
          <p:cNvPr id="4" name="Footer Placeholder 3"/>
          <p:cNvSpPr>
            <a:spLocks noGrp="1"/>
          </p:cNvSpPr>
          <p:nvPr>
            <p:ph type="ftr" sz="quarter" idx="11"/>
          </p:nvPr>
        </p:nvSpPr>
        <p:spPr/>
        <p:txBody>
          <a:bodyPr/>
          <a:lstStyle/>
          <a:p>
            <a:r>
              <a:rPr lang="en-US"/>
              <a:t>Michal tabach, TabachM@tauex.tau.ac.il</a:t>
            </a:r>
          </a:p>
        </p:txBody>
      </p:sp>
    </p:spTree>
    <p:custDataLst>
      <p:tags r:id="rId1"/>
    </p:custDataLst>
    <p:extLst>
      <p:ext uri="{BB962C8B-B14F-4D97-AF65-F5344CB8AC3E}">
        <p14:creationId xmlns:p14="http://schemas.microsoft.com/office/powerpoint/2010/main" val="81933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 of coping with the WIR task formulation (F-codes, Q1)</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76902902"/>
              </p:ext>
            </p:extLst>
          </p:nvPr>
        </p:nvGraphicFramePr>
        <p:xfrm>
          <a:off x="1096963" y="1846263"/>
          <a:ext cx="10058400" cy="3304605"/>
        </p:xfrm>
        <a:graphic>
          <a:graphicData uri="http://schemas.openxmlformats.org/drawingml/2006/table">
            <a:tbl>
              <a:tblPr firstRow="1" bandRow="1">
                <a:tableStyleId>{5C22544A-7EE6-4342-B048-85BDC9FD1C3A}</a:tableStyleId>
              </a:tblPr>
              <a:tblGrid>
                <a:gridCol w="3081845">
                  <a:extLst>
                    <a:ext uri="{9D8B030D-6E8A-4147-A177-3AD203B41FA5}">
                      <a16:colId xmlns:a16="http://schemas.microsoft.com/office/drawing/2014/main" val="1870158625"/>
                    </a:ext>
                  </a:extLst>
                </a:gridCol>
                <a:gridCol w="6976555">
                  <a:extLst>
                    <a:ext uri="{9D8B030D-6E8A-4147-A177-3AD203B41FA5}">
                      <a16:colId xmlns:a16="http://schemas.microsoft.com/office/drawing/2014/main" val="2064106963"/>
                    </a:ext>
                  </a:extLst>
                </a:gridCol>
              </a:tblGrid>
              <a:tr h="370840">
                <a:tc>
                  <a:txBody>
                    <a:bodyPr/>
                    <a:lstStyle/>
                    <a:p>
                      <a:r>
                        <a:rPr lang="en-US" sz="2400" dirty="0"/>
                        <a:t>Code F (formulation)</a:t>
                      </a:r>
                    </a:p>
                  </a:txBody>
                  <a:tcPr/>
                </a:tc>
                <a:tc>
                  <a:txBody>
                    <a:bodyPr/>
                    <a:lstStyle/>
                    <a:p>
                      <a:r>
                        <a:rPr lang="en-US" sz="2400" dirty="0"/>
                        <a:t>Coping with the task by</a:t>
                      </a:r>
                      <a:r>
                        <a:rPr lang="en-IL" sz="2400" dirty="0"/>
                        <a:t>…</a:t>
                      </a:r>
                      <a:endParaRPr lang="en-US" sz="2400" dirty="0"/>
                    </a:p>
                  </a:txBody>
                  <a:tcPr/>
                </a:tc>
                <a:extLst>
                  <a:ext uri="{0D108BD9-81ED-4DB2-BD59-A6C34878D82A}">
                    <a16:rowId xmlns:a16="http://schemas.microsoft.com/office/drawing/2014/main" val="1052702495"/>
                  </a:ext>
                </a:extLst>
              </a:tr>
              <a:tr h="370840">
                <a:tc>
                  <a:txBody>
                    <a:bodyPr/>
                    <a:lstStyle/>
                    <a:p>
                      <a:r>
                        <a:rPr lang="en-US" sz="2400" dirty="0"/>
                        <a:t>F-ESN</a:t>
                      </a:r>
                    </a:p>
                  </a:txBody>
                  <a:tcPr/>
                </a:tc>
                <a:tc>
                  <a:txBody>
                    <a:bodyPr/>
                    <a:lstStyle/>
                    <a:p>
                      <a:pPr>
                        <a:lnSpc>
                          <a:spcPct val="150000"/>
                        </a:lnSpc>
                      </a:pPr>
                      <a:r>
                        <a:rPr lang="en-US" sz="2400" b="1" dirty="0"/>
                        <a:t>E</a:t>
                      </a:r>
                      <a:r>
                        <a:rPr lang="en-US" sz="2400" dirty="0"/>
                        <a:t>xploring the given </a:t>
                      </a:r>
                      <a:r>
                        <a:rPr lang="en-US" sz="2400" b="1" dirty="0"/>
                        <a:t>S</a:t>
                      </a:r>
                      <a:r>
                        <a:rPr lang="en-US" sz="2400" dirty="0"/>
                        <a:t>olution-</a:t>
                      </a:r>
                      <a:r>
                        <a:rPr lang="en-US" sz="2400" b="1" dirty="0"/>
                        <a:t>N</a:t>
                      </a:r>
                      <a:r>
                        <a:rPr lang="en-US" sz="2400" dirty="0"/>
                        <a:t>arrative</a:t>
                      </a:r>
                    </a:p>
                  </a:txBody>
                  <a:tcPr/>
                </a:tc>
                <a:extLst>
                  <a:ext uri="{0D108BD9-81ED-4DB2-BD59-A6C34878D82A}">
                    <a16:rowId xmlns:a16="http://schemas.microsoft.com/office/drawing/2014/main" val="2600182456"/>
                  </a:ext>
                </a:extLst>
              </a:tr>
              <a:tr h="370840">
                <a:tc>
                  <a:txBody>
                    <a:bodyPr/>
                    <a:lstStyle/>
                    <a:p>
                      <a:r>
                        <a:rPr lang="en-US" sz="2400" dirty="0"/>
                        <a:t>F-SEQ</a:t>
                      </a:r>
                    </a:p>
                  </a:txBody>
                  <a:tcPr/>
                </a:tc>
                <a:tc>
                  <a:txBody>
                    <a:bodyPr/>
                    <a:lstStyle/>
                    <a:p>
                      <a:pPr>
                        <a:lnSpc>
                          <a:spcPct val="150000"/>
                        </a:lnSpc>
                      </a:pPr>
                      <a:r>
                        <a:rPr lang="en-US" sz="2400" b="1" dirty="0"/>
                        <a:t>S</a:t>
                      </a:r>
                      <a:r>
                        <a:rPr lang="en-US" sz="2400" dirty="0"/>
                        <a:t>olving the </a:t>
                      </a:r>
                      <a:r>
                        <a:rPr lang="en-US" sz="2400" b="1" dirty="0"/>
                        <a:t>Eq</a:t>
                      </a:r>
                      <a:r>
                        <a:rPr lang="en-US" sz="2400" dirty="0"/>
                        <a:t>uations presented in the solution-narrative up to the final answer to the problem</a:t>
                      </a:r>
                    </a:p>
                  </a:txBody>
                  <a:tcPr/>
                </a:tc>
                <a:extLst>
                  <a:ext uri="{0D108BD9-81ED-4DB2-BD59-A6C34878D82A}">
                    <a16:rowId xmlns:a16="http://schemas.microsoft.com/office/drawing/2014/main" val="1054550713"/>
                  </a:ext>
                </a:extLst>
              </a:tr>
              <a:tr h="370840">
                <a:tc>
                  <a:txBody>
                    <a:bodyPr/>
                    <a:lstStyle/>
                    <a:p>
                      <a:pPr>
                        <a:lnSpc>
                          <a:spcPct val="150000"/>
                        </a:lnSpc>
                      </a:pPr>
                      <a:r>
                        <a:rPr lang="en-US" sz="2400" dirty="0"/>
                        <a:t>F-ISP</a:t>
                      </a:r>
                    </a:p>
                  </a:txBody>
                  <a:tcPr/>
                </a:tc>
                <a:tc>
                  <a:txBody>
                    <a:bodyPr/>
                    <a:lstStyle/>
                    <a:p>
                      <a:pPr>
                        <a:lnSpc>
                          <a:spcPct val="150000"/>
                        </a:lnSpc>
                      </a:pPr>
                      <a:r>
                        <a:rPr lang="en-US" sz="2400" b="1" dirty="0"/>
                        <a:t>I</a:t>
                      </a:r>
                      <a:r>
                        <a:rPr lang="en-US" sz="2400" dirty="0"/>
                        <a:t>ndependently </a:t>
                      </a:r>
                      <a:r>
                        <a:rPr lang="en-US" sz="2400" b="1" dirty="0"/>
                        <a:t>S</a:t>
                      </a:r>
                      <a:r>
                        <a:rPr lang="en-US" sz="2400" dirty="0"/>
                        <a:t>olving the </a:t>
                      </a:r>
                      <a:r>
                        <a:rPr lang="en-US" sz="2400" b="1" dirty="0"/>
                        <a:t>P</a:t>
                      </a:r>
                      <a:r>
                        <a:rPr lang="en-US" sz="2400" dirty="0"/>
                        <a:t>roblem while temporarily</a:t>
                      </a:r>
                      <a:r>
                        <a:rPr lang="en-US" sz="2400" baseline="0" dirty="0"/>
                        <a:t> skipping the solution-narrative</a:t>
                      </a:r>
                      <a:endParaRPr lang="en-US" sz="2400" dirty="0"/>
                    </a:p>
                  </a:txBody>
                  <a:tcPr/>
                </a:tc>
                <a:extLst>
                  <a:ext uri="{0D108BD9-81ED-4DB2-BD59-A6C34878D82A}">
                    <a16:rowId xmlns:a16="http://schemas.microsoft.com/office/drawing/2014/main" val="690207640"/>
                  </a:ext>
                </a:extLst>
              </a:tr>
            </a:tbl>
          </a:graphicData>
        </a:graphic>
      </p:graphicFrame>
      <p:sp>
        <p:nvSpPr>
          <p:cNvPr id="3" name="Footer Placeholder 2"/>
          <p:cNvSpPr>
            <a:spLocks noGrp="1"/>
          </p:cNvSpPr>
          <p:nvPr>
            <p:ph type="ftr" sz="quarter" idx="11"/>
          </p:nvPr>
        </p:nvSpPr>
        <p:spPr/>
        <p:txBody>
          <a:bodyPr/>
          <a:lstStyle/>
          <a:p>
            <a:r>
              <a:rPr lang="en-US"/>
              <a:t>Michal tabach, TabachM@tauex.tau.ac.il</a:t>
            </a:r>
          </a:p>
        </p:txBody>
      </p:sp>
    </p:spTree>
    <p:extLst>
      <p:ext uri="{BB962C8B-B14F-4D97-AF65-F5344CB8AC3E}">
        <p14:creationId xmlns:p14="http://schemas.microsoft.com/office/powerpoint/2010/main" val="1306068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Data analysis (cont. Q1)</a:t>
            </a:r>
            <a:endParaRPr lang="en-US" dirty="0"/>
          </a:p>
        </p:txBody>
      </p:sp>
      <p:sp>
        <p:nvSpPr>
          <p:cNvPr id="3" name="Content Placeholder 2"/>
          <p:cNvSpPr>
            <a:spLocks noGrp="1"/>
          </p:cNvSpPr>
          <p:nvPr>
            <p:ph idx="1"/>
          </p:nvPr>
        </p:nvSpPr>
        <p:spPr>
          <a:xfrm>
            <a:off x="1097280" y="1737360"/>
            <a:ext cx="10058400" cy="4023360"/>
          </a:xfrm>
        </p:spPr>
        <p:txBody>
          <a:bodyPr>
            <a:normAutofit/>
          </a:bodyPr>
          <a:lstStyle/>
          <a:p>
            <a:r>
              <a:rPr lang="en-US" sz="2800" dirty="0">
                <a:solidFill>
                  <a:schemeClr val="tx1"/>
                </a:solidFill>
              </a:rPr>
              <a:t>Identifying the role of the episode in the flow of discussion </a:t>
            </a:r>
          </a:p>
          <a:p>
            <a:pPr lvl="1"/>
            <a:r>
              <a:rPr lang="en-US" sz="2400" dirty="0">
                <a:solidFill>
                  <a:schemeClr val="tx1"/>
                </a:solidFill>
              </a:rPr>
              <a:t>the </a:t>
            </a:r>
            <a:r>
              <a:rPr lang="en-US" sz="2400" dirty="0">
                <a:solidFill>
                  <a:schemeClr val="accent1">
                    <a:lumMod val="75000"/>
                  </a:schemeClr>
                </a:solidFill>
              </a:rPr>
              <a:t>central question </a:t>
            </a:r>
            <a:r>
              <a:rPr lang="en-US" sz="2400" dirty="0">
                <a:solidFill>
                  <a:schemeClr val="tx1"/>
                </a:solidFill>
              </a:rPr>
              <a:t>discussed</a:t>
            </a:r>
          </a:p>
          <a:p>
            <a:pPr lvl="2"/>
            <a:r>
              <a:rPr lang="en-US" sz="2000" dirty="0">
                <a:solidFill>
                  <a:schemeClr val="tx1"/>
                </a:solidFill>
              </a:rPr>
              <a:t> ‘who is right?’ </a:t>
            </a:r>
          </a:p>
          <a:p>
            <a:pPr lvl="2"/>
            <a:r>
              <a:rPr lang="en-US" sz="2000" dirty="0">
                <a:solidFill>
                  <a:schemeClr val="tx1"/>
                </a:solidFill>
              </a:rPr>
              <a:t>‘why is Sofia wrong?’ </a:t>
            </a:r>
          </a:p>
          <a:p>
            <a:pPr lvl="2"/>
            <a:r>
              <a:rPr lang="en-US" sz="2000" dirty="0">
                <a:solidFill>
                  <a:schemeClr val="tx1"/>
                </a:solidFill>
              </a:rPr>
              <a:t>‘are the solutions indeed different?’</a:t>
            </a:r>
          </a:p>
          <a:p>
            <a:pPr lvl="1"/>
            <a:r>
              <a:rPr lang="en-US" sz="2400" dirty="0">
                <a:solidFill>
                  <a:schemeClr val="accent1">
                    <a:lumMod val="75000"/>
                  </a:schemeClr>
                </a:solidFill>
              </a:rPr>
              <a:t>discursive product </a:t>
            </a:r>
            <a:r>
              <a:rPr lang="en-US" sz="2400" dirty="0">
                <a:solidFill>
                  <a:schemeClr val="tx1"/>
                </a:solidFill>
              </a:rPr>
              <a:t>of the episode</a:t>
            </a:r>
          </a:p>
          <a:p>
            <a:pPr lvl="2"/>
            <a:r>
              <a:rPr lang="en-US" sz="2000" dirty="0">
                <a:solidFill>
                  <a:schemeClr val="tx1"/>
                </a:solidFill>
              </a:rPr>
              <a:t>‘two students agree that Hila is right’ </a:t>
            </a:r>
          </a:p>
          <a:p>
            <a:pPr lvl="2"/>
            <a:r>
              <a:rPr lang="en-US" sz="2000" dirty="0">
                <a:solidFill>
                  <a:schemeClr val="tx1"/>
                </a:solidFill>
              </a:rPr>
              <a:t>‘the argument about different reference base for 100% was asserted by one student and ignored by the others’</a:t>
            </a:r>
            <a:endParaRPr lang="en-US" sz="2000" dirty="0"/>
          </a:p>
        </p:txBody>
      </p:sp>
      <p:sp>
        <p:nvSpPr>
          <p:cNvPr id="4" name="Footer Placeholder 3"/>
          <p:cNvSpPr>
            <a:spLocks noGrp="1"/>
          </p:cNvSpPr>
          <p:nvPr>
            <p:ph type="ftr" sz="quarter" idx="11"/>
          </p:nvPr>
        </p:nvSpPr>
        <p:spPr/>
        <p:txBody>
          <a:bodyPr/>
          <a:lstStyle/>
          <a:p>
            <a:r>
              <a:rPr lang="en-US"/>
              <a:t>Michal tabach, TabachM@tauex.tau.ac.il</a:t>
            </a:r>
          </a:p>
        </p:txBody>
      </p:sp>
    </p:spTree>
    <p:extLst>
      <p:ext uri="{BB962C8B-B14F-4D97-AF65-F5344CB8AC3E}">
        <p14:creationId xmlns:p14="http://schemas.microsoft.com/office/powerpoint/2010/main" val="373956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57684"/>
          </a:xfrm>
        </p:spPr>
        <p:txBody>
          <a:bodyPr>
            <a:normAutofit/>
          </a:bodyPr>
          <a:lstStyle/>
          <a:p>
            <a:br>
              <a:rPr lang="en-US" dirty="0"/>
            </a:br>
            <a:r>
              <a:rPr lang="en-US" sz="2000" dirty="0"/>
              <a:t> </a:t>
            </a:r>
          </a:p>
        </p:txBody>
      </p:sp>
      <p:sp>
        <p:nvSpPr>
          <p:cNvPr id="3" name="Content Placeholder 2"/>
          <p:cNvSpPr>
            <a:spLocks noGrp="1"/>
          </p:cNvSpPr>
          <p:nvPr>
            <p:ph idx="1"/>
          </p:nvPr>
        </p:nvSpPr>
        <p:spPr>
          <a:xfrm>
            <a:off x="838200" y="2371056"/>
            <a:ext cx="10515600" cy="3532438"/>
          </a:xfrm>
        </p:spPr>
        <p:txBody>
          <a:bodyPr>
            <a:normAutofit/>
          </a:bodyPr>
          <a:lstStyle/>
          <a:p>
            <a:pPr marL="0" indent="0">
              <a:buNone/>
            </a:pPr>
            <a:endParaRPr lang="he-IL" sz="2400" dirty="0"/>
          </a:p>
          <a:p>
            <a:pPr marL="0" indent="0">
              <a:buNone/>
            </a:pPr>
            <a:endParaRPr lang="he-IL" sz="2400" dirty="0"/>
          </a:p>
          <a:p>
            <a:pPr marL="0" indent="0">
              <a:buNone/>
            </a:pPr>
            <a:endParaRPr lang="he-IL" sz="2400" dirty="0"/>
          </a:p>
          <a:p>
            <a:pPr marL="0" indent="0">
              <a:buNone/>
            </a:pPr>
            <a:endParaRPr lang="he-IL" sz="2400" dirty="0"/>
          </a:p>
          <a:p>
            <a:pPr marL="0" indent="0">
              <a:buNone/>
            </a:pPr>
            <a:r>
              <a:rPr lang="en-US" sz="2400" dirty="0"/>
              <a:t>Prof. Boris Koichu 				</a:t>
            </a:r>
            <a:r>
              <a:rPr lang="en-US" sz="2400" dirty="0" err="1"/>
              <a:t>Reut</a:t>
            </a:r>
            <a:r>
              <a:rPr lang="en-US" sz="2400" dirty="0"/>
              <a:t> </a:t>
            </a:r>
            <a:r>
              <a:rPr lang="en-US" sz="2400" dirty="0" err="1"/>
              <a:t>Parasha</a:t>
            </a:r>
            <a:endParaRPr lang="en-US" sz="2400" dirty="0"/>
          </a:p>
          <a:p>
            <a:pPr marL="0" indent="0" algn="ctr">
              <a:buNone/>
            </a:pPr>
            <a:r>
              <a:rPr lang="en-CA" sz="2400" dirty="0"/>
              <a:t>Weizmann Institute of Science, Israel</a:t>
            </a:r>
            <a:r>
              <a:rPr lang="en-US" sz="2400" dirty="0"/>
              <a:t>				</a:t>
            </a:r>
          </a:p>
          <a:p>
            <a:pPr marL="0" indent="0">
              <a:buNone/>
            </a:pPr>
            <a:endParaRPr lang="en-US" sz="2400" dirty="0"/>
          </a:p>
        </p:txBody>
      </p:sp>
      <p:pic>
        <p:nvPicPr>
          <p:cNvPr id="5" name="Picture 4"/>
          <p:cNvPicPr>
            <a:picLocks noChangeAspect="1"/>
          </p:cNvPicPr>
          <p:nvPr/>
        </p:nvPicPr>
        <p:blipFill rotWithShape="1">
          <a:blip r:embed="rId3"/>
          <a:srcRect l="76550" t="30103" r="4264" b="46786"/>
          <a:stretch/>
        </p:blipFill>
        <p:spPr>
          <a:xfrm>
            <a:off x="1764475" y="1833902"/>
            <a:ext cx="3508745" cy="2377556"/>
          </a:xfrm>
          <a:prstGeom prst="rect">
            <a:avLst/>
          </a:prstGeom>
        </p:spPr>
      </p:pic>
      <p:pic>
        <p:nvPicPr>
          <p:cNvPr id="6" name="Picture 5"/>
          <p:cNvPicPr>
            <a:picLocks noChangeAspect="1"/>
          </p:cNvPicPr>
          <p:nvPr/>
        </p:nvPicPr>
        <p:blipFill rotWithShape="1">
          <a:blip r:embed="rId4"/>
          <a:srcRect l="6755" t="43333" r="74473" b="11598"/>
          <a:stretch/>
        </p:blipFill>
        <p:spPr>
          <a:xfrm>
            <a:off x="7547652" y="1928631"/>
            <a:ext cx="1620253" cy="2188098"/>
          </a:xfrm>
          <a:prstGeom prst="rect">
            <a:avLst/>
          </a:prstGeom>
        </p:spPr>
      </p:pic>
      <p:sp>
        <p:nvSpPr>
          <p:cNvPr id="7" name="TextBox 6"/>
          <p:cNvSpPr txBox="1"/>
          <p:nvPr/>
        </p:nvSpPr>
        <p:spPr>
          <a:xfrm>
            <a:off x="838200" y="5867075"/>
            <a:ext cx="11353800" cy="369332"/>
          </a:xfrm>
          <a:prstGeom prst="rect">
            <a:avLst/>
          </a:prstGeom>
          <a:noFill/>
        </p:spPr>
        <p:txBody>
          <a:bodyPr wrap="square" rtlCol="0">
            <a:spAutoFit/>
          </a:bodyPr>
          <a:lstStyle/>
          <a:p>
            <a:r>
              <a:rPr lang="en-CA"/>
              <a:t>The study was partially supported by the Israeli Scientific Foundation, grant no. 2699-17</a:t>
            </a:r>
            <a:endParaRPr lang="en-US" dirty="0"/>
          </a:p>
        </p:txBody>
      </p:sp>
      <p:sp>
        <p:nvSpPr>
          <p:cNvPr id="4" name="Footer Placeholder 3"/>
          <p:cNvSpPr>
            <a:spLocks noGrp="1"/>
          </p:cNvSpPr>
          <p:nvPr>
            <p:ph type="ftr" sz="quarter" idx="11"/>
          </p:nvPr>
        </p:nvSpPr>
        <p:spPr/>
        <p:txBody>
          <a:bodyPr/>
          <a:lstStyle/>
          <a:p>
            <a:r>
              <a:rPr lang="en-US"/>
              <a:t>Michal tabach, TabachM@tauex.tau.ac.il</a:t>
            </a:r>
          </a:p>
        </p:txBody>
      </p:sp>
    </p:spTree>
    <p:extLst>
      <p:ext uri="{BB962C8B-B14F-4D97-AF65-F5344CB8AC3E}">
        <p14:creationId xmlns:p14="http://schemas.microsoft.com/office/powerpoint/2010/main" val="2865139141"/>
      </p:ext>
    </p:extLst>
  </p:cSld>
  <p:clrMapOvr>
    <a:masterClrMapping/>
  </p:clrMapOvr>
  <mc:AlternateContent xmlns:mc="http://schemas.openxmlformats.org/markup-compatibility/2006" xmlns:p14="http://schemas.microsoft.com/office/powerpoint/2010/main">
    <mc:Choice Requires="p14">
      <p:transition spd="slow" p14:dur="2000" advTm="35284"/>
    </mc:Choice>
    <mc:Fallback xmlns="">
      <p:transition spd="slow" advTm="3528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Data analysis- Q2 </a:t>
            </a:r>
            <a:br>
              <a:rPr lang="en-CA" dirty="0"/>
            </a:br>
            <a:r>
              <a:rPr lang="en-CA" dirty="0">
                <a:solidFill>
                  <a:schemeClr val="tx1"/>
                </a:solidFill>
              </a:rPr>
              <a:t>Identifying dialogical moves</a:t>
            </a:r>
            <a:endParaRPr lang="en-US" dirty="0"/>
          </a:p>
        </p:txBody>
      </p:sp>
      <p:sp>
        <p:nvSpPr>
          <p:cNvPr id="3" name="Content Placeholder 2"/>
          <p:cNvSpPr>
            <a:spLocks noGrp="1"/>
          </p:cNvSpPr>
          <p:nvPr>
            <p:ph idx="1"/>
          </p:nvPr>
        </p:nvSpPr>
        <p:spPr>
          <a:xfrm>
            <a:off x="1097280" y="1737360"/>
            <a:ext cx="10058400" cy="4023360"/>
          </a:xfrm>
        </p:spPr>
        <p:txBody>
          <a:bodyPr>
            <a:normAutofit/>
          </a:bodyPr>
          <a:lstStyle/>
          <a:p>
            <a:r>
              <a:rPr lang="en-US" sz="2400" dirty="0">
                <a:solidFill>
                  <a:schemeClr val="tx1"/>
                </a:solidFill>
              </a:rPr>
              <a:t>Conversational turns (or parts of conversational turns) having different dialogical functionality</a:t>
            </a:r>
          </a:p>
          <a:p>
            <a:endParaRPr lang="en-CA" sz="2400"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781854825"/>
              </p:ext>
            </p:extLst>
          </p:nvPr>
        </p:nvGraphicFramePr>
        <p:xfrm>
          <a:off x="1181608" y="2475314"/>
          <a:ext cx="9974072" cy="3562731"/>
        </p:xfrm>
        <a:graphic>
          <a:graphicData uri="http://schemas.openxmlformats.org/drawingml/2006/table">
            <a:tbl>
              <a:tblPr firstRow="1" bandRow="1">
                <a:tableStyleId>{5C22544A-7EE6-4342-B048-85BDC9FD1C3A}</a:tableStyleId>
              </a:tblPr>
              <a:tblGrid>
                <a:gridCol w="3362683">
                  <a:extLst>
                    <a:ext uri="{9D8B030D-6E8A-4147-A177-3AD203B41FA5}">
                      <a16:colId xmlns:a16="http://schemas.microsoft.com/office/drawing/2014/main" val="2654331921"/>
                    </a:ext>
                  </a:extLst>
                </a:gridCol>
                <a:gridCol w="6611389">
                  <a:extLst>
                    <a:ext uri="{9D8B030D-6E8A-4147-A177-3AD203B41FA5}">
                      <a16:colId xmlns:a16="http://schemas.microsoft.com/office/drawing/2014/main" val="1771120612"/>
                    </a:ext>
                  </a:extLst>
                </a:gridCol>
              </a:tblGrid>
              <a:tr h="370840">
                <a:tc>
                  <a:txBody>
                    <a:bodyPr/>
                    <a:lstStyle/>
                    <a:p>
                      <a:r>
                        <a:rPr lang="en-US" sz="2200" dirty="0"/>
                        <a:t>Code D (dialogical</a:t>
                      </a:r>
                      <a:r>
                        <a:rPr lang="en-US" sz="2200" baseline="0" dirty="0"/>
                        <a:t> moves)</a:t>
                      </a:r>
                      <a:endParaRPr lang="en-US" sz="2200" dirty="0"/>
                    </a:p>
                  </a:txBody>
                  <a:tcPr/>
                </a:tc>
                <a:tc>
                  <a:txBody>
                    <a:bodyPr/>
                    <a:lstStyle/>
                    <a:p>
                      <a:endParaRPr lang="en-US" sz="2200" dirty="0"/>
                    </a:p>
                  </a:txBody>
                  <a:tcPr/>
                </a:tc>
                <a:extLst>
                  <a:ext uri="{0D108BD9-81ED-4DB2-BD59-A6C34878D82A}">
                    <a16:rowId xmlns:a16="http://schemas.microsoft.com/office/drawing/2014/main" val="1790435914"/>
                  </a:ext>
                </a:extLst>
              </a:tr>
              <a:tr h="370840">
                <a:tc>
                  <a:txBody>
                    <a:bodyPr/>
                    <a:lstStyle/>
                    <a:p>
                      <a:pPr>
                        <a:lnSpc>
                          <a:spcPct val="150000"/>
                        </a:lnSpc>
                      </a:pPr>
                      <a:r>
                        <a:rPr lang="en-US" sz="2200" b="1" dirty="0"/>
                        <a:t>D-SD</a:t>
                      </a:r>
                    </a:p>
                  </a:txBody>
                  <a:tcPr/>
                </a:tc>
                <a:tc>
                  <a:txBody>
                    <a:bodyPr/>
                    <a:lstStyle/>
                    <a:p>
                      <a:pPr>
                        <a:lnSpc>
                          <a:spcPct val="150000"/>
                        </a:lnSpc>
                      </a:pPr>
                      <a:r>
                        <a:rPr lang="en-US" sz="2200" b="1" dirty="0"/>
                        <a:t>S</a:t>
                      </a:r>
                      <a:r>
                        <a:rPr lang="en-US" sz="2200" dirty="0"/>
                        <a:t>elf </a:t>
                      </a:r>
                      <a:r>
                        <a:rPr lang="en-US" sz="2200" b="1" dirty="0"/>
                        <a:t>D</a:t>
                      </a:r>
                      <a:r>
                        <a:rPr lang="en-US" sz="2200" dirty="0"/>
                        <a:t>isclosing</a:t>
                      </a:r>
                      <a:r>
                        <a:rPr lang="en-US" sz="2200" baseline="0" dirty="0"/>
                        <a:t> utterances that clarify, elaborate, evaluate or justify one’s own ideas</a:t>
                      </a:r>
                      <a:endParaRPr lang="en-US" sz="2200" dirty="0"/>
                    </a:p>
                  </a:txBody>
                  <a:tcPr/>
                </a:tc>
                <a:extLst>
                  <a:ext uri="{0D108BD9-81ED-4DB2-BD59-A6C34878D82A}">
                    <a16:rowId xmlns:a16="http://schemas.microsoft.com/office/drawing/2014/main" val="99179052"/>
                  </a:ext>
                </a:extLst>
              </a:tr>
              <a:tr h="370840">
                <a:tc>
                  <a:txBody>
                    <a:bodyPr/>
                    <a:lstStyle/>
                    <a:p>
                      <a:pPr marL="0" algn="l" defTabSz="914400" rtl="0" eaLnBrk="1" latinLnBrk="0" hangingPunct="1">
                        <a:lnSpc>
                          <a:spcPct val="150000"/>
                        </a:lnSpc>
                      </a:pPr>
                      <a:r>
                        <a:rPr lang="en-US" sz="2200" b="1" dirty="0"/>
                        <a:t>D-RR</a:t>
                      </a:r>
                      <a:r>
                        <a:rPr lang="en-US" sz="2200" dirty="0"/>
                        <a:t> </a:t>
                      </a:r>
                      <a:r>
                        <a:rPr lang="en-US" sz="2200" kern="1200" dirty="0">
                          <a:solidFill>
                            <a:schemeClr val="accent3">
                              <a:lumMod val="75000"/>
                            </a:schemeClr>
                          </a:solidFill>
                          <a:latin typeface="+mn-lt"/>
                          <a:ea typeface="+mn-ea"/>
                          <a:cs typeface="+mn-cs"/>
                        </a:rPr>
                        <a:t>[D-RR-RQ; D-RR-IN]</a:t>
                      </a:r>
                    </a:p>
                  </a:txBody>
                  <a:tcPr/>
                </a:tc>
                <a:tc>
                  <a:txBody>
                    <a:bodyPr/>
                    <a:lstStyle/>
                    <a:p>
                      <a:pPr>
                        <a:lnSpc>
                          <a:spcPct val="150000"/>
                        </a:lnSpc>
                      </a:pPr>
                      <a:r>
                        <a:rPr lang="en-US" sz="2200" b="1" dirty="0"/>
                        <a:t>R</a:t>
                      </a:r>
                      <a:r>
                        <a:rPr lang="en-US" sz="2200" dirty="0"/>
                        <a:t>equest for partners to </a:t>
                      </a:r>
                      <a:r>
                        <a:rPr lang="en-US" sz="2200" b="1" dirty="0"/>
                        <a:t>R</a:t>
                      </a:r>
                      <a:r>
                        <a:rPr lang="en-US" sz="2200" dirty="0"/>
                        <a:t>espond</a:t>
                      </a:r>
                    </a:p>
                  </a:txBody>
                  <a:tcPr/>
                </a:tc>
                <a:extLst>
                  <a:ext uri="{0D108BD9-81ED-4DB2-BD59-A6C34878D82A}">
                    <a16:rowId xmlns:a16="http://schemas.microsoft.com/office/drawing/2014/main" val="3420548408"/>
                  </a:ext>
                </a:extLst>
              </a:tr>
              <a:tr h="370840">
                <a:tc>
                  <a:txBody>
                    <a:bodyPr/>
                    <a:lstStyle/>
                    <a:p>
                      <a:pPr marL="0" algn="l" defTabSz="914400" rtl="0" eaLnBrk="1" latinLnBrk="0" hangingPunct="1">
                        <a:lnSpc>
                          <a:spcPct val="150000"/>
                        </a:lnSpc>
                      </a:pPr>
                      <a:r>
                        <a:rPr lang="en-US" sz="2200" b="1" dirty="0"/>
                        <a:t>D-OO</a:t>
                      </a:r>
                      <a:r>
                        <a:rPr lang="en-US" sz="2200" dirty="0"/>
                        <a:t> </a:t>
                      </a:r>
                      <a:r>
                        <a:rPr lang="en-US" sz="2200" kern="1200" dirty="0">
                          <a:solidFill>
                            <a:schemeClr val="accent3">
                              <a:lumMod val="75000"/>
                            </a:schemeClr>
                          </a:solidFill>
                          <a:latin typeface="+mn-lt"/>
                          <a:ea typeface="+mn-ea"/>
                          <a:cs typeface="+mn-cs"/>
                        </a:rPr>
                        <a:t>[D-OO-SA; D-OO-RA; D-OO-SO; D-OO-RO; </a:t>
                      </a:r>
                      <a:br>
                        <a:rPr lang="en-US" sz="2200" kern="1200" dirty="0">
                          <a:solidFill>
                            <a:schemeClr val="accent3">
                              <a:lumMod val="75000"/>
                            </a:schemeClr>
                          </a:solidFill>
                          <a:latin typeface="+mn-lt"/>
                          <a:ea typeface="+mn-ea"/>
                          <a:cs typeface="+mn-cs"/>
                        </a:rPr>
                      </a:br>
                      <a:r>
                        <a:rPr lang="en-US" sz="2200" kern="1200" dirty="0">
                          <a:solidFill>
                            <a:schemeClr val="accent3">
                              <a:lumMod val="75000"/>
                            </a:schemeClr>
                          </a:solidFill>
                          <a:latin typeface="+mn-lt"/>
                          <a:ea typeface="+mn-ea"/>
                          <a:cs typeface="+mn-cs"/>
                        </a:rPr>
                        <a:t>D-OTR]</a:t>
                      </a:r>
                    </a:p>
                  </a:txBody>
                  <a:tcPr/>
                </a:tc>
                <a:tc>
                  <a:txBody>
                    <a:bodyPr/>
                    <a:lstStyle/>
                    <a:p>
                      <a:pPr>
                        <a:lnSpc>
                          <a:spcPct val="150000"/>
                        </a:lnSpc>
                      </a:pPr>
                      <a:r>
                        <a:rPr lang="en-US" sz="2200" b="1" dirty="0"/>
                        <a:t>O</a:t>
                      </a:r>
                      <a:r>
                        <a:rPr lang="en-US" sz="2200" dirty="0"/>
                        <a:t>ther-</a:t>
                      </a:r>
                      <a:r>
                        <a:rPr lang="en-US" sz="2200" b="1" dirty="0"/>
                        <a:t>O</a:t>
                      </a:r>
                      <a:r>
                        <a:rPr lang="en-US" sz="2200" dirty="0"/>
                        <a:t>riented utterance, an explicit response to a partner’s self-disclosing assertion or to request to respond.</a:t>
                      </a:r>
                    </a:p>
                  </a:txBody>
                  <a:tcPr/>
                </a:tc>
                <a:extLst>
                  <a:ext uri="{0D108BD9-81ED-4DB2-BD59-A6C34878D82A}">
                    <a16:rowId xmlns:a16="http://schemas.microsoft.com/office/drawing/2014/main" val="2502695705"/>
                  </a:ext>
                </a:extLst>
              </a:tr>
            </a:tbl>
          </a:graphicData>
        </a:graphic>
      </p:graphicFrame>
      <p:sp>
        <p:nvSpPr>
          <p:cNvPr id="5" name="Footer Placeholder 4"/>
          <p:cNvSpPr>
            <a:spLocks noGrp="1"/>
          </p:cNvSpPr>
          <p:nvPr>
            <p:ph type="ftr" sz="quarter" idx="11"/>
          </p:nvPr>
        </p:nvSpPr>
        <p:spPr/>
        <p:txBody>
          <a:bodyPr/>
          <a:lstStyle/>
          <a:p>
            <a:r>
              <a:rPr lang="en-US"/>
              <a:t>Michal tabach, TabachM@tauex.tau.ac.il</a:t>
            </a:r>
          </a:p>
        </p:txBody>
      </p:sp>
    </p:spTree>
    <p:extLst>
      <p:ext uri="{BB962C8B-B14F-4D97-AF65-F5344CB8AC3E}">
        <p14:creationId xmlns:p14="http://schemas.microsoft.com/office/powerpoint/2010/main" val="1153316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540539" cy="1450757"/>
          </a:xfrm>
        </p:spPr>
        <p:txBody>
          <a:bodyPr>
            <a:normAutofit fontScale="90000"/>
          </a:bodyPr>
          <a:lstStyle/>
          <a:p>
            <a:r>
              <a:rPr lang="en-CA" dirty="0"/>
              <a:t>Data analysis- Q3</a:t>
            </a:r>
            <a:br>
              <a:rPr lang="en-CA" dirty="0"/>
            </a:br>
            <a:r>
              <a:rPr lang="en-CA" dirty="0">
                <a:solidFill>
                  <a:schemeClr val="tx1"/>
                </a:solidFill>
              </a:rPr>
              <a:t>Identifying the enacted mathematical resources</a:t>
            </a:r>
            <a:endParaRPr lang="en-US" dirty="0"/>
          </a:p>
        </p:txBody>
      </p:sp>
      <p:sp>
        <p:nvSpPr>
          <p:cNvPr id="3" name="Content Placeholder 2"/>
          <p:cNvSpPr>
            <a:spLocks noGrp="1"/>
          </p:cNvSpPr>
          <p:nvPr>
            <p:ph idx="1"/>
          </p:nvPr>
        </p:nvSpPr>
        <p:spPr>
          <a:xfrm>
            <a:off x="1097280" y="1737360"/>
            <a:ext cx="10058400" cy="4023360"/>
          </a:xfrm>
        </p:spPr>
        <p:txBody>
          <a:bodyPr>
            <a:normAutofit/>
          </a:bodyPr>
          <a:lstStyle/>
          <a:p>
            <a:r>
              <a:rPr lang="en-CA" sz="2400" dirty="0">
                <a:solidFill>
                  <a:schemeClr val="tx1"/>
                </a:solidFill>
              </a:rPr>
              <a:t>(R-codes) </a:t>
            </a:r>
          </a:p>
          <a:p>
            <a:r>
              <a:rPr lang="en-US" sz="2400" dirty="0">
                <a:solidFill>
                  <a:schemeClr val="tx1"/>
                </a:solidFill>
              </a:rPr>
              <a:t>Applied mainly to self-disclosing dialogical moves. </a:t>
            </a:r>
          </a:p>
          <a:p>
            <a:r>
              <a:rPr lang="en-US" sz="2400" dirty="0"/>
              <a:t>The R-codes were assigned according to the following heuristics: we inferred which piece of knowledge could be held by the student as true in order to account for what she actually said.</a:t>
            </a:r>
            <a:endParaRPr lang="en-CA" sz="2800" dirty="0">
              <a:solidFill>
                <a:schemeClr val="tx1"/>
              </a:solidFill>
            </a:endParaRPr>
          </a:p>
        </p:txBody>
      </p:sp>
      <p:sp>
        <p:nvSpPr>
          <p:cNvPr id="4" name="Footer Placeholder 3"/>
          <p:cNvSpPr>
            <a:spLocks noGrp="1"/>
          </p:cNvSpPr>
          <p:nvPr>
            <p:ph type="ftr" sz="quarter" idx="11"/>
          </p:nvPr>
        </p:nvSpPr>
        <p:spPr/>
        <p:txBody>
          <a:bodyPr/>
          <a:lstStyle/>
          <a:p>
            <a:r>
              <a:rPr lang="en-US"/>
              <a:t>Michal tabach, TabachM@tauex.tau.ac.il</a:t>
            </a:r>
          </a:p>
        </p:txBody>
      </p:sp>
    </p:spTree>
    <p:extLst>
      <p:ext uri="{BB962C8B-B14F-4D97-AF65-F5344CB8AC3E}">
        <p14:creationId xmlns:p14="http://schemas.microsoft.com/office/powerpoint/2010/main" val="1423010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R-codes </a:t>
            </a:r>
            <a:br>
              <a:rPr lang="en-US" dirty="0"/>
            </a:br>
            <a:r>
              <a:rPr lang="en-US" dirty="0"/>
              <a:t>(</a:t>
            </a:r>
            <a:r>
              <a:rPr lang="en-CA" dirty="0"/>
              <a:t>Mathematical resources enacted</a:t>
            </a:r>
            <a:r>
              <a:rPr lang="en-US" dirty="0"/>
              <a: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76825615"/>
              </p:ext>
            </p:extLst>
          </p:nvPr>
        </p:nvGraphicFramePr>
        <p:xfrm>
          <a:off x="1096963" y="1745679"/>
          <a:ext cx="10058400" cy="4846320"/>
        </p:xfrm>
        <a:graphic>
          <a:graphicData uri="http://schemas.openxmlformats.org/drawingml/2006/table">
            <a:tbl>
              <a:tblPr firstRow="1" bandRow="1">
                <a:tableStyleId>{5C22544A-7EE6-4342-B048-85BDC9FD1C3A}</a:tableStyleId>
              </a:tblPr>
              <a:tblGrid>
                <a:gridCol w="2834957">
                  <a:extLst>
                    <a:ext uri="{9D8B030D-6E8A-4147-A177-3AD203B41FA5}">
                      <a16:colId xmlns:a16="http://schemas.microsoft.com/office/drawing/2014/main" val="3379356616"/>
                    </a:ext>
                  </a:extLst>
                </a:gridCol>
                <a:gridCol w="7223443">
                  <a:extLst>
                    <a:ext uri="{9D8B030D-6E8A-4147-A177-3AD203B41FA5}">
                      <a16:colId xmlns:a16="http://schemas.microsoft.com/office/drawing/2014/main" val="3902490814"/>
                    </a:ext>
                  </a:extLst>
                </a:gridCol>
              </a:tblGrid>
              <a:tr h="370840">
                <a:tc>
                  <a:txBody>
                    <a:bodyPr/>
                    <a:lstStyle/>
                    <a:p>
                      <a:r>
                        <a:rPr lang="en-US" sz="2200" dirty="0"/>
                        <a:t>Code R (Resources)</a:t>
                      </a:r>
                    </a:p>
                  </a:txBody>
                  <a:tcPr/>
                </a:tc>
                <a:tc>
                  <a:txBody>
                    <a:bodyPr/>
                    <a:lstStyle/>
                    <a:p>
                      <a:r>
                        <a:rPr lang="en-US" sz="2200" dirty="0"/>
                        <a:t>Description</a:t>
                      </a:r>
                    </a:p>
                  </a:txBody>
                  <a:tcPr/>
                </a:tc>
                <a:extLst>
                  <a:ext uri="{0D108BD9-81ED-4DB2-BD59-A6C34878D82A}">
                    <a16:rowId xmlns:a16="http://schemas.microsoft.com/office/drawing/2014/main" val="4279201366"/>
                  </a:ext>
                </a:extLst>
              </a:tr>
              <a:tr h="370840">
                <a:tc>
                  <a:txBody>
                    <a:bodyPr/>
                    <a:lstStyle/>
                    <a:p>
                      <a:r>
                        <a:rPr lang="en-US" sz="2200" b="1" dirty="0"/>
                        <a:t>R-RPC</a:t>
                      </a:r>
                    </a:p>
                  </a:txBody>
                  <a:tcPr/>
                </a:tc>
                <a:tc>
                  <a:txBody>
                    <a:bodyPr/>
                    <a:lstStyle/>
                    <a:p>
                      <a:r>
                        <a:rPr lang="en-US" sz="2200" dirty="0"/>
                        <a:t>A student </a:t>
                      </a:r>
                      <a:r>
                        <a:rPr lang="en-US" sz="2200" b="1" dirty="0"/>
                        <a:t>R</a:t>
                      </a:r>
                      <a:r>
                        <a:rPr lang="en-US" sz="2200" dirty="0"/>
                        <a:t>efer to the </a:t>
                      </a:r>
                      <a:r>
                        <a:rPr lang="en-US" sz="2200" b="1" dirty="0"/>
                        <a:t>P</a:t>
                      </a:r>
                      <a:r>
                        <a:rPr lang="en-US" sz="2200" dirty="0"/>
                        <a:t>roblematic </a:t>
                      </a:r>
                      <a:r>
                        <a:rPr lang="en-US" sz="2200" b="1" dirty="0"/>
                        <a:t>C</a:t>
                      </a:r>
                      <a:r>
                        <a:rPr lang="en-US" sz="2200" dirty="0"/>
                        <a:t>ondition of the task</a:t>
                      </a:r>
                    </a:p>
                  </a:txBody>
                  <a:tcPr/>
                </a:tc>
                <a:extLst>
                  <a:ext uri="{0D108BD9-81ED-4DB2-BD59-A6C34878D82A}">
                    <a16:rowId xmlns:a16="http://schemas.microsoft.com/office/drawing/2014/main" val="3034551065"/>
                  </a:ext>
                </a:extLst>
              </a:tr>
              <a:tr h="370840">
                <a:tc>
                  <a:txBody>
                    <a:bodyPr/>
                    <a:lstStyle/>
                    <a:p>
                      <a:r>
                        <a:rPr lang="en-US" sz="2200" b="1" dirty="0"/>
                        <a:t>R-RB</a:t>
                      </a:r>
                      <a:r>
                        <a:rPr lang="en-US" sz="2200" dirty="0"/>
                        <a:t> </a:t>
                      </a:r>
                      <a:r>
                        <a:rPr lang="en-US" sz="2200" dirty="0">
                          <a:solidFill>
                            <a:schemeClr val="accent3">
                              <a:lumMod val="75000"/>
                            </a:schemeClr>
                          </a:solidFill>
                        </a:rPr>
                        <a:t>[R-RB-OF; </a:t>
                      </a:r>
                      <a:br>
                        <a:rPr lang="en-US" sz="2200" dirty="0">
                          <a:solidFill>
                            <a:schemeClr val="accent3">
                              <a:lumMod val="75000"/>
                            </a:schemeClr>
                          </a:solidFill>
                        </a:rPr>
                      </a:br>
                      <a:r>
                        <a:rPr lang="en-US" sz="2200" dirty="0">
                          <a:solidFill>
                            <a:schemeClr val="accent3">
                              <a:lumMod val="75000"/>
                            </a:schemeClr>
                          </a:solidFill>
                        </a:rPr>
                        <a:t>R-RB-OW; R-RB-GS]</a:t>
                      </a:r>
                    </a:p>
                  </a:txBody>
                  <a:tcPr/>
                </a:tc>
                <a:tc>
                  <a:txBody>
                    <a:bodyPr/>
                    <a:lstStyle/>
                    <a:p>
                      <a:r>
                        <a:rPr lang="en-US" sz="2200" dirty="0"/>
                        <a:t>Attending to verbal clues in the task to determine the </a:t>
                      </a:r>
                      <a:r>
                        <a:rPr lang="en-US" sz="2200" b="1" dirty="0"/>
                        <a:t>R</a:t>
                      </a:r>
                      <a:r>
                        <a:rPr lang="en-US" sz="2200" dirty="0"/>
                        <a:t>eference </a:t>
                      </a:r>
                      <a:r>
                        <a:rPr lang="en-US" sz="2200" b="1" dirty="0"/>
                        <a:t>B</a:t>
                      </a:r>
                      <a:r>
                        <a:rPr lang="en-US" sz="2200" dirty="0"/>
                        <a:t>ase for 100% or 25%</a:t>
                      </a:r>
                    </a:p>
                  </a:txBody>
                  <a:tcPr/>
                </a:tc>
                <a:extLst>
                  <a:ext uri="{0D108BD9-81ED-4DB2-BD59-A6C34878D82A}">
                    <a16:rowId xmlns:a16="http://schemas.microsoft.com/office/drawing/2014/main" val="1784256588"/>
                  </a:ext>
                </a:extLst>
              </a:tr>
              <a:tr h="370840">
                <a:tc>
                  <a:txBody>
                    <a:bodyPr/>
                    <a:lstStyle/>
                    <a:p>
                      <a:r>
                        <a:rPr lang="en-US" sz="2200" b="1" dirty="0"/>
                        <a:t>R-DEF</a:t>
                      </a:r>
                    </a:p>
                  </a:txBody>
                  <a:tcPr/>
                </a:tc>
                <a:tc>
                  <a:txBody>
                    <a:bodyPr/>
                    <a:lstStyle/>
                    <a:p>
                      <a:r>
                        <a:rPr lang="en-US" sz="2200" dirty="0"/>
                        <a:t>Refer to the notion of percent or its </a:t>
                      </a:r>
                      <a:r>
                        <a:rPr lang="en-US" sz="2200" b="1" dirty="0"/>
                        <a:t>Def</a:t>
                      </a:r>
                      <a:r>
                        <a:rPr lang="en-US" sz="2200" dirty="0"/>
                        <a:t>inition</a:t>
                      </a:r>
                    </a:p>
                  </a:txBody>
                  <a:tcPr/>
                </a:tc>
                <a:extLst>
                  <a:ext uri="{0D108BD9-81ED-4DB2-BD59-A6C34878D82A}">
                    <a16:rowId xmlns:a16="http://schemas.microsoft.com/office/drawing/2014/main" val="3774858002"/>
                  </a:ext>
                </a:extLst>
              </a:tr>
              <a:tr h="370840">
                <a:tc>
                  <a:txBody>
                    <a:bodyPr/>
                    <a:lstStyle/>
                    <a:p>
                      <a:r>
                        <a:rPr lang="en-US" sz="2200" b="1" dirty="0"/>
                        <a:t>R-AP</a:t>
                      </a:r>
                      <a:r>
                        <a:rPr lang="en-US" sz="2200" dirty="0"/>
                        <a:t> </a:t>
                      </a:r>
                      <a:r>
                        <a:rPr lang="en-US" sz="2200" kern="1200" dirty="0">
                          <a:solidFill>
                            <a:schemeClr val="accent3">
                              <a:lumMod val="75000"/>
                            </a:schemeClr>
                          </a:solidFill>
                          <a:latin typeface="+mn-lt"/>
                          <a:ea typeface="+mn-ea"/>
                          <a:cs typeface="+mn-cs"/>
                        </a:rPr>
                        <a:t>[R-AP-MM; </a:t>
                      </a:r>
                      <a:br>
                        <a:rPr lang="en-US" sz="2200" kern="1200" dirty="0">
                          <a:solidFill>
                            <a:schemeClr val="accent3">
                              <a:lumMod val="75000"/>
                            </a:schemeClr>
                          </a:solidFill>
                          <a:latin typeface="+mn-lt"/>
                          <a:ea typeface="+mn-ea"/>
                          <a:cs typeface="+mn-cs"/>
                        </a:rPr>
                      </a:br>
                      <a:r>
                        <a:rPr lang="en-US" sz="2200" kern="1200" dirty="0">
                          <a:solidFill>
                            <a:schemeClr val="accent3">
                              <a:lumMod val="75000"/>
                            </a:schemeClr>
                          </a:solidFill>
                          <a:latin typeface="+mn-lt"/>
                          <a:ea typeface="+mn-ea"/>
                          <a:cs typeface="+mn-cs"/>
                        </a:rPr>
                        <a:t>R-AP-DQ; R-AD-DP]</a:t>
                      </a:r>
                    </a:p>
                  </a:txBody>
                  <a:tcPr/>
                </a:tc>
                <a:tc>
                  <a:txBody>
                    <a:bodyPr/>
                    <a:lstStyle/>
                    <a:p>
                      <a:r>
                        <a:rPr lang="en-US" sz="2200" dirty="0"/>
                        <a:t>A student refer to a</a:t>
                      </a:r>
                      <a:r>
                        <a:rPr lang="en-US" sz="2200" baseline="0" dirty="0"/>
                        <a:t> previously solved problem she perceived as an </a:t>
                      </a:r>
                      <a:r>
                        <a:rPr lang="en-US" sz="2200" b="1" baseline="0" dirty="0"/>
                        <a:t>A</a:t>
                      </a:r>
                      <a:r>
                        <a:rPr lang="en-US" sz="2200" baseline="0" dirty="0"/>
                        <a:t>nalogical </a:t>
                      </a:r>
                      <a:r>
                        <a:rPr lang="en-US" sz="2200" b="1" baseline="0" dirty="0"/>
                        <a:t>P</a:t>
                      </a:r>
                      <a:r>
                        <a:rPr lang="en-US" sz="2200" baseline="0" dirty="0"/>
                        <a:t>roblem</a:t>
                      </a:r>
                      <a:endParaRPr lang="en-US" sz="2200" dirty="0"/>
                    </a:p>
                  </a:txBody>
                  <a:tcPr/>
                </a:tc>
                <a:extLst>
                  <a:ext uri="{0D108BD9-81ED-4DB2-BD59-A6C34878D82A}">
                    <a16:rowId xmlns:a16="http://schemas.microsoft.com/office/drawing/2014/main" val="3564921933"/>
                  </a:ext>
                </a:extLst>
              </a:tr>
              <a:tr h="370840">
                <a:tc>
                  <a:txBody>
                    <a:bodyPr/>
                    <a:lstStyle/>
                    <a:p>
                      <a:r>
                        <a:rPr lang="en-US" sz="2200" b="1" dirty="0"/>
                        <a:t>R-TS</a:t>
                      </a:r>
                      <a:r>
                        <a:rPr lang="en-US" sz="2200" dirty="0"/>
                        <a:t> </a:t>
                      </a:r>
                      <a:r>
                        <a:rPr lang="en-US" sz="2200" kern="1200" dirty="0">
                          <a:solidFill>
                            <a:schemeClr val="accent3">
                              <a:lumMod val="75000"/>
                            </a:schemeClr>
                          </a:solidFill>
                          <a:latin typeface="+mn-lt"/>
                          <a:ea typeface="+mn-ea"/>
                          <a:cs typeface="+mn-cs"/>
                        </a:rPr>
                        <a:t>[R-TS-HS; R-TS-SP]</a:t>
                      </a:r>
                    </a:p>
                  </a:txBody>
                  <a:tcPr/>
                </a:tc>
                <a:tc>
                  <a:txBody>
                    <a:bodyPr/>
                    <a:lstStyle/>
                    <a:p>
                      <a:r>
                        <a:rPr lang="en-US" sz="2200" dirty="0"/>
                        <a:t>Refer to a particular solution as </a:t>
                      </a:r>
                      <a:r>
                        <a:rPr lang="en-US" sz="2200" b="1" dirty="0"/>
                        <a:t>T</a:t>
                      </a:r>
                      <a:r>
                        <a:rPr lang="en-US" sz="2200" dirty="0"/>
                        <a:t>rue </a:t>
                      </a:r>
                    </a:p>
                  </a:txBody>
                  <a:tcPr/>
                </a:tc>
                <a:extLst>
                  <a:ext uri="{0D108BD9-81ED-4DB2-BD59-A6C34878D82A}">
                    <a16:rowId xmlns:a16="http://schemas.microsoft.com/office/drawing/2014/main" val="743956703"/>
                  </a:ext>
                </a:extLst>
              </a:tr>
              <a:tr h="370840">
                <a:tc>
                  <a:txBody>
                    <a:bodyPr/>
                    <a:lstStyle/>
                    <a:p>
                      <a:r>
                        <a:rPr lang="en-US" sz="2200" b="1" dirty="0"/>
                        <a:t>R-AP</a:t>
                      </a:r>
                    </a:p>
                  </a:txBody>
                  <a:tcPr/>
                </a:tc>
                <a:tc>
                  <a:txBody>
                    <a:bodyPr/>
                    <a:lstStyle/>
                    <a:p>
                      <a:r>
                        <a:rPr lang="en-US" sz="2200" dirty="0"/>
                        <a:t>Self produced </a:t>
                      </a:r>
                      <a:r>
                        <a:rPr lang="en-US" sz="2200" b="1" dirty="0"/>
                        <a:t>A</a:t>
                      </a:r>
                      <a:r>
                        <a:rPr lang="en-US" sz="2200" dirty="0"/>
                        <a:t>lgebraic or </a:t>
                      </a:r>
                      <a:r>
                        <a:rPr lang="en-US" sz="2200" b="1" dirty="0"/>
                        <a:t>A</a:t>
                      </a:r>
                      <a:r>
                        <a:rPr lang="en-US" sz="2200" dirty="0"/>
                        <a:t>rithmetic </a:t>
                      </a:r>
                      <a:r>
                        <a:rPr lang="en-US" sz="2200" b="1" dirty="0"/>
                        <a:t>F</a:t>
                      </a:r>
                      <a:r>
                        <a:rPr lang="en-US" sz="2200" dirty="0"/>
                        <a:t>acts for evaluation</a:t>
                      </a:r>
                    </a:p>
                  </a:txBody>
                  <a:tcPr/>
                </a:tc>
                <a:extLst>
                  <a:ext uri="{0D108BD9-81ED-4DB2-BD59-A6C34878D82A}">
                    <a16:rowId xmlns:a16="http://schemas.microsoft.com/office/drawing/2014/main" val="3178675464"/>
                  </a:ext>
                </a:extLst>
              </a:tr>
              <a:tr h="370840">
                <a:tc>
                  <a:txBody>
                    <a:bodyPr/>
                    <a:lstStyle/>
                    <a:p>
                      <a:r>
                        <a:rPr lang="en-US" sz="2200" b="1" dirty="0"/>
                        <a:t>R-EQ</a:t>
                      </a:r>
                      <a:r>
                        <a:rPr lang="en-US" sz="2200" dirty="0"/>
                        <a:t> </a:t>
                      </a:r>
                      <a:r>
                        <a:rPr lang="en-US" sz="2200" kern="1200" dirty="0">
                          <a:solidFill>
                            <a:schemeClr val="accent3">
                              <a:lumMod val="75000"/>
                            </a:schemeClr>
                          </a:solidFill>
                          <a:latin typeface="+mn-lt"/>
                          <a:ea typeface="+mn-ea"/>
                          <a:cs typeface="+mn-cs"/>
                        </a:rPr>
                        <a:t>[R-EQ-SS; </a:t>
                      </a:r>
                      <a:br>
                        <a:rPr lang="en-US" sz="2200" kern="1200" dirty="0">
                          <a:solidFill>
                            <a:schemeClr val="accent3">
                              <a:lumMod val="75000"/>
                            </a:schemeClr>
                          </a:solidFill>
                          <a:latin typeface="+mn-lt"/>
                          <a:ea typeface="+mn-ea"/>
                          <a:cs typeface="+mn-cs"/>
                        </a:rPr>
                      </a:br>
                      <a:r>
                        <a:rPr lang="en-US" sz="2200" kern="1200" dirty="0">
                          <a:solidFill>
                            <a:schemeClr val="accent3">
                              <a:lumMod val="75000"/>
                            </a:schemeClr>
                          </a:solidFill>
                          <a:latin typeface="+mn-lt"/>
                          <a:ea typeface="+mn-ea"/>
                          <a:cs typeface="+mn-cs"/>
                        </a:rPr>
                        <a:t>R-EQ-DA; R-EQ-WN]</a:t>
                      </a:r>
                    </a:p>
                  </a:txBody>
                  <a:tcPr/>
                </a:tc>
                <a:tc>
                  <a:txBody>
                    <a:bodyPr/>
                    <a:lstStyle/>
                    <a:p>
                      <a:r>
                        <a:rPr lang="en-US" sz="2200" dirty="0"/>
                        <a:t>Considering </a:t>
                      </a:r>
                      <a:r>
                        <a:rPr lang="en-US" sz="2200" b="1" dirty="0"/>
                        <a:t>Eq</a:t>
                      </a:r>
                      <a:r>
                        <a:rPr lang="en-US" sz="2200" dirty="0"/>
                        <a:t>uation for evaluation</a:t>
                      </a:r>
                    </a:p>
                  </a:txBody>
                  <a:tcPr/>
                </a:tc>
                <a:extLst>
                  <a:ext uri="{0D108BD9-81ED-4DB2-BD59-A6C34878D82A}">
                    <a16:rowId xmlns:a16="http://schemas.microsoft.com/office/drawing/2014/main" val="1521507185"/>
                  </a:ext>
                </a:extLst>
              </a:tr>
              <a:tr h="370840">
                <a:tc>
                  <a:txBody>
                    <a:bodyPr/>
                    <a:lstStyle/>
                    <a:p>
                      <a:r>
                        <a:rPr lang="en-US" sz="2200" b="1" dirty="0"/>
                        <a:t>R-OTR</a:t>
                      </a:r>
                    </a:p>
                  </a:txBody>
                  <a:tcPr/>
                </a:tc>
                <a:tc>
                  <a:txBody>
                    <a:bodyPr/>
                    <a:lstStyle/>
                    <a:p>
                      <a:r>
                        <a:rPr lang="en-US" sz="2200" dirty="0"/>
                        <a:t>Other resources, not captured by the</a:t>
                      </a:r>
                      <a:r>
                        <a:rPr lang="en-US" sz="2200" baseline="0" dirty="0"/>
                        <a:t> above codes</a:t>
                      </a:r>
                      <a:endParaRPr lang="en-US" sz="2200" dirty="0"/>
                    </a:p>
                  </a:txBody>
                  <a:tcPr/>
                </a:tc>
                <a:extLst>
                  <a:ext uri="{0D108BD9-81ED-4DB2-BD59-A6C34878D82A}">
                    <a16:rowId xmlns:a16="http://schemas.microsoft.com/office/drawing/2014/main" val="2647930091"/>
                  </a:ext>
                </a:extLst>
              </a:tr>
            </a:tbl>
          </a:graphicData>
        </a:graphic>
      </p:graphicFrame>
      <p:sp>
        <p:nvSpPr>
          <p:cNvPr id="3" name="Footer Placeholder 2"/>
          <p:cNvSpPr>
            <a:spLocks noGrp="1"/>
          </p:cNvSpPr>
          <p:nvPr>
            <p:ph type="ftr" sz="quarter" idx="11"/>
          </p:nvPr>
        </p:nvSpPr>
        <p:spPr/>
        <p:txBody>
          <a:bodyPr/>
          <a:lstStyle/>
          <a:p>
            <a:r>
              <a:rPr lang="en-US"/>
              <a:t>Michal tabach, TabachM@tauex.tau.ac.il</a:t>
            </a:r>
          </a:p>
        </p:txBody>
      </p:sp>
    </p:spTree>
    <p:extLst>
      <p:ext uri="{BB962C8B-B14F-4D97-AF65-F5344CB8AC3E}">
        <p14:creationId xmlns:p14="http://schemas.microsoft.com/office/powerpoint/2010/main" val="2188367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analysis </a:t>
            </a:r>
            <a:br>
              <a:rPr lang="en-US" dirty="0"/>
            </a:br>
            <a:r>
              <a:rPr lang="en-US" dirty="0"/>
              <a:t>Group 2: A., B., and M.</a:t>
            </a:r>
          </a:p>
        </p:txBody>
      </p:sp>
      <p:sp>
        <p:nvSpPr>
          <p:cNvPr id="3" name="Content Placeholder 2"/>
          <p:cNvSpPr>
            <a:spLocks noGrp="1"/>
          </p:cNvSpPr>
          <p:nvPr>
            <p:ph idx="1"/>
          </p:nvPr>
        </p:nvSpPr>
        <p:spPr/>
        <p:txBody>
          <a:bodyPr>
            <a:normAutofit/>
          </a:bodyPr>
          <a:lstStyle/>
          <a:p>
            <a:r>
              <a:rPr lang="en-US" sz="2400" dirty="0"/>
              <a:t>126 turns were divided into 12 episodes. </a:t>
            </a:r>
          </a:p>
          <a:p>
            <a:r>
              <a:rPr lang="en-US" sz="2400" dirty="0"/>
              <a:t>Episode 1: the leading question was ‘who is right?’. The three students </a:t>
            </a:r>
            <a:r>
              <a:rPr lang="en-US" sz="2400" b="1" dirty="0">
                <a:solidFill>
                  <a:schemeClr val="tx2"/>
                </a:solidFill>
              </a:rPr>
              <a:t>e</a:t>
            </a:r>
            <a:r>
              <a:rPr lang="en-US" sz="2400" dirty="0"/>
              <a:t>xplore the </a:t>
            </a:r>
            <a:r>
              <a:rPr lang="en-US" sz="2400" b="1" dirty="0">
                <a:solidFill>
                  <a:schemeClr val="tx2"/>
                </a:solidFill>
              </a:rPr>
              <a:t>s</a:t>
            </a:r>
            <a:r>
              <a:rPr lang="en-US" sz="2400" dirty="0"/>
              <a:t>olution </a:t>
            </a:r>
            <a:r>
              <a:rPr lang="en-US" sz="2400" b="1" dirty="0">
                <a:solidFill>
                  <a:schemeClr val="tx2"/>
                </a:solidFill>
              </a:rPr>
              <a:t>n</a:t>
            </a:r>
            <a:r>
              <a:rPr lang="en-US" sz="2400" dirty="0"/>
              <a:t>arrative, and A. also try to </a:t>
            </a:r>
            <a:r>
              <a:rPr lang="en-US" sz="2400" b="1" dirty="0">
                <a:solidFill>
                  <a:schemeClr val="tx2"/>
                </a:solidFill>
              </a:rPr>
              <a:t>i</a:t>
            </a:r>
            <a:r>
              <a:rPr lang="en-US" sz="2400" dirty="0"/>
              <a:t>ndependently </a:t>
            </a:r>
            <a:r>
              <a:rPr lang="en-US" sz="2400" b="1" dirty="0">
                <a:solidFill>
                  <a:schemeClr val="tx2"/>
                </a:solidFill>
              </a:rPr>
              <a:t>s</a:t>
            </a:r>
            <a:r>
              <a:rPr lang="en-US" sz="2400" dirty="0"/>
              <a:t>olve the </a:t>
            </a:r>
            <a:r>
              <a:rPr lang="en-US" sz="2400" b="1" dirty="0">
                <a:solidFill>
                  <a:schemeClr val="tx2"/>
                </a:solidFill>
              </a:rPr>
              <a:t>p</a:t>
            </a:r>
            <a:r>
              <a:rPr lang="en-US" sz="2400" dirty="0"/>
              <a:t>roblem. The discursive products: Hila is correct, Sofia is incorrect; </a:t>
            </a:r>
          </a:p>
          <a:p>
            <a:r>
              <a:rPr lang="en-US" sz="2400" dirty="0"/>
              <a:t>In terms of dialogical moves- self disclosure by A &amp; B, many orient to others utterances. </a:t>
            </a:r>
          </a:p>
          <a:p>
            <a:r>
              <a:rPr lang="en-US" sz="2400" dirty="0"/>
              <a:t>In terms of resources- referring to analogical problems, and to what they called “true solution”.</a:t>
            </a:r>
          </a:p>
        </p:txBody>
      </p:sp>
      <p:sp>
        <p:nvSpPr>
          <p:cNvPr id="4" name="Footer Placeholder 3"/>
          <p:cNvSpPr>
            <a:spLocks noGrp="1"/>
          </p:cNvSpPr>
          <p:nvPr>
            <p:ph type="ftr" sz="quarter" idx="11"/>
          </p:nvPr>
        </p:nvSpPr>
        <p:spPr/>
        <p:txBody>
          <a:bodyPr/>
          <a:lstStyle/>
          <a:p>
            <a:r>
              <a:rPr lang="en-US"/>
              <a:t>Michal tabach, TabachM@tauex.tau.ac.il</a:t>
            </a:r>
          </a:p>
        </p:txBody>
      </p:sp>
    </p:spTree>
    <p:custDataLst>
      <p:tags r:id="rId1"/>
    </p:custDataLst>
    <p:extLst>
      <p:ext uri="{BB962C8B-B14F-4D97-AF65-F5344CB8AC3E}">
        <p14:creationId xmlns:p14="http://schemas.microsoft.com/office/powerpoint/2010/main" val="353317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Group2, Episode 2</a:t>
            </a:r>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3485277138"/>
                  </p:ext>
                </p:extLst>
              </p:nvPr>
            </p:nvGraphicFramePr>
            <p:xfrm>
              <a:off x="1097280" y="1737360"/>
              <a:ext cx="9556388" cy="4494940"/>
            </p:xfrm>
            <a:graphic>
              <a:graphicData uri="http://schemas.openxmlformats.org/drawingml/2006/table">
                <a:tbl>
                  <a:tblPr firstRow="1" firstCol="1" bandRow="1">
                    <a:tableStyleId>{5C22544A-7EE6-4342-B048-85BDC9FD1C3A}</a:tableStyleId>
                  </a:tblPr>
                  <a:tblGrid>
                    <a:gridCol w="573507">
                      <a:extLst>
                        <a:ext uri="{9D8B030D-6E8A-4147-A177-3AD203B41FA5}">
                          <a16:colId xmlns:a16="http://schemas.microsoft.com/office/drawing/2014/main" val="1456545230"/>
                        </a:ext>
                      </a:extLst>
                    </a:gridCol>
                    <a:gridCol w="609352">
                      <a:extLst>
                        <a:ext uri="{9D8B030D-6E8A-4147-A177-3AD203B41FA5}">
                          <a16:colId xmlns:a16="http://schemas.microsoft.com/office/drawing/2014/main" val="1384740465"/>
                        </a:ext>
                      </a:extLst>
                    </a:gridCol>
                    <a:gridCol w="8373529">
                      <a:extLst>
                        <a:ext uri="{9D8B030D-6E8A-4147-A177-3AD203B41FA5}">
                          <a16:colId xmlns:a16="http://schemas.microsoft.com/office/drawing/2014/main" val="4263612119"/>
                        </a:ext>
                      </a:extLst>
                    </a:gridCol>
                  </a:tblGrid>
                  <a:tr h="973756">
                    <a:tc>
                      <a:txBody>
                        <a:bodyPr/>
                        <a:lstStyle/>
                        <a:p>
                          <a:pPr algn="just">
                            <a:lnSpc>
                              <a:spcPct val="107000"/>
                            </a:lnSpc>
                            <a:spcAft>
                              <a:spcPts val="0"/>
                            </a:spcAft>
                          </a:pPr>
                          <a:r>
                            <a:rPr lang="en-US" sz="2000" b="0" dirty="0">
                              <a:solidFill>
                                <a:schemeClr val="tx1"/>
                              </a:solidFill>
                              <a:effectLst/>
                            </a:rPr>
                            <a:t>24</a:t>
                          </a:r>
                          <a:endParaRPr lang="en-US" sz="20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a:solidFill>
                                <a:srgbClr val="0070C0"/>
                              </a:solidFill>
                              <a:effectLst/>
                            </a:rPr>
                            <a:t>B.</a:t>
                          </a:r>
                          <a:endParaRPr lang="en-US" sz="2000" b="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70C0"/>
                              </a:solidFill>
                              <a:effectLst/>
                            </a:rPr>
                            <a:t>Now let’s construct an example. Say, the price for a kilo [of pears] is 5 shekels. Right? Then the price of a kilo of apples is 6.25. OK? But what if this increases, say by 2 shekels? As if we do a different number, OK? Not 5. </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2245362226"/>
                      </a:ext>
                    </a:extLst>
                  </a:tr>
                  <a:tr h="360255">
                    <a:tc>
                      <a:txBody>
                        <a:bodyPr/>
                        <a:lstStyle/>
                        <a:p>
                          <a:pPr algn="just">
                            <a:lnSpc>
                              <a:spcPct val="107000"/>
                            </a:lnSpc>
                            <a:spcAft>
                              <a:spcPts val="0"/>
                            </a:spcAft>
                          </a:pPr>
                          <a:r>
                            <a:rPr lang="en-US" sz="2000" b="0">
                              <a:solidFill>
                                <a:schemeClr val="tx1"/>
                              </a:solidFill>
                              <a:effectLst/>
                            </a:rPr>
                            <a:t>25</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a:solidFill>
                                <a:srgbClr val="C00000"/>
                              </a:solidFill>
                              <a:effectLst/>
                            </a:rPr>
                            <a:t>A.</a:t>
                          </a:r>
                          <a:endParaRPr lang="en-US" sz="2000" b="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C00000"/>
                              </a:solidFill>
                              <a:effectLst/>
                            </a:rPr>
                            <a:t>Just a second, I’ll bring a calculator.</a:t>
                          </a:r>
                          <a:endParaRPr lang="en-US" sz="2000" b="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1369376749"/>
                      </a:ext>
                    </a:extLst>
                  </a:tr>
                  <a:tr h="360255">
                    <a:tc>
                      <a:txBody>
                        <a:bodyPr/>
                        <a:lstStyle/>
                        <a:p>
                          <a:pPr algn="just">
                            <a:lnSpc>
                              <a:spcPct val="107000"/>
                            </a:lnSpc>
                            <a:spcAft>
                              <a:spcPts val="0"/>
                            </a:spcAft>
                          </a:pPr>
                          <a:r>
                            <a:rPr lang="en-US" sz="2000" b="0">
                              <a:solidFill>
                                <a:schemeClr val="tx1"/>
                              </a:solidFill>
                              <a:effectLst/>
                            </a:rPr>
                            <a:t>26</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70C0"/>
                              </a:solidFill>
                              <a:effectLst/>
                            </a:rPr>
                            <a:t>B.</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70C0"/>
                              </a:solidFill>
                              <a:effectLst/>
                            </a:rPr>
                            <a:t>Now, let’s say that a kilo of apples costs 5 shekels. </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4281375294"/>
                      </a:ext>
                    </a:extLst>
                  </a:tr>
                  <a:tr h="360255">
                    <a:tc>
                      <a:txBody>
                        <a:bodyPr/>
                        <a:lstStyle/>
                        <a:p>
                          <a:pPr algn="just">
                            <a:lnSpc>
                              <a:spcPct val="107000"/>
                            </a:lnSpc>
                            <a:spcAft>
                              <a:spcPts val="0"/>
                            </a:spcAft>
                          </a:pPr>
                          <a:r>
                            <a:rPr lang="en-US" sz="2000" b="0">
                              <a:solidFill>
                                <a:schemeClr val="tx1"/>
                              </a:solidFill>
                              <a:effectLst/>
                            </a:rPr>
                            <a:t>27</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B050"/>
                              </a:solidFill>
                              <a:effectLst/>
                            </a:rPr>
                            <a:t>M.</a:t>
                          </a:r>
                          <a:endParaRPr lang="en-US" sz="2000" b="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B050"/>
                              </a:solidFill>
                              <a:effectLst/>
                            </a:rPr>
                            <a:t>All this as if for the first time? From the beginning? This plus 25 of </a:t>
                          </a:r>
                          <a14:m>
                            <m:oMath xmlns:m="http://schemas.openxmlformats.org/officeDocument/2006/math">
                              <m:r>
                                <a:rPr lang="en-US" sz="2000" b="0" i="1">
                                  <a:solidFill>
                                    <a:srgbClr val="00B050"/>
                                  </a:solidFill>
                                  <a:effectLst/>
                                  <a:latin typeface="Cambria Math" panose="02040503050406030204" pitchFamily="18" charset="0"/>
                                </a:rPr>
                                <m:t>𝑥</m:t>
                              </m:r>
                              <m:r>
                                <a:rPr lang="en-US" sz="2000" b="0">
                                  <a:solidFill>
                                    <a:srgbClr val="00B050"/>
                                  </a:solidFill>
                                  <a:effectLst/>
                                  <a:latin typeface="Cambria Math" panose="02040503050406030204" pitchFamily="18" charset="0"/>
                                </a:rPr>
                                <m:t> </m:t>
                              </m:r>
                            </m:oMath>
                          </a14:m>
                          <a:r>
                            <a:rPr lang="en-US" sz="2000" b="0" dirty="0">
                              <a:solidFill>
                                <a:srgbClr val="00B050"/>
                              </a:solidFill>
                              <a:effectLst/>
                            </a:rPr>
                            <a:t>. Right? </a:t>
                          </a:r>
                          <a:endParaRPr lang="en-US" sz="2000" b="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2808595644"/>
                      </a:ext>
                    </a:extLst>
                  </a:tr>
                  <a:tr h="360255">
                    <a:tc>
                      <a:txBody>
                        <a:bodyPr/>
                        <a:lstStyle/>
                        <a:p>
                          <a:pPr algn="just">
                            <a:lnSpc>
                              <a:spcPct val="107000"/>
                            </a:lnSpc>
                            <a:spcAft>
                              <a:spcPts val="0"/>
                            </a:spcAft>
                          </a:pPr>
                          <a:r>
                            <a:rPr lang="en-US" sz="2000" b="0">
                              <a:solidFill>
                                <a:schemeClr val="tx1"/>
                              </a:solidFill>
                              <a:effectLst/>
                            </a:rPr>
                            <a:t>28</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70C0"/>
                              </a:solidFill>
                              <a:effectLst/>
                            </a:rPr>
                            <a:t>B.</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70C0"/>
                              </a:solidFill>
                              <a:effectLst/>
                            </a:rPr>
                            <a:t>Yes. </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2705196304"/>
                      </a:ext>
                    </a:extLst>
                  </a:tr>
                  <a:tr h="360255">
                    <a:tc>
                      <a:txBody>
                        <a:bodyPr/>
                        <a:lstStyle/>
                        <a:p>
                          <a:pPr algn="just">
                            <a:lnSpc>
                              <a:spcPct val="107000"/>
                            </a:lnSpc>
                            <a:spcAft>
                              <a:spcPts val="0"/>
                            </a:spcAft>
                          </a:pPr>
                          <a:r>
                            <a:rPr lang="en-US" sz="2000" b="0">
                              <a:solidFill>
                                <a:schemeClr val="tx1"/>
                              </a:solidFill>
                              <a:effectLst/>
                            </a:rPr>
                            <a:t>29</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B050"/>
                              </a:solidFill>
                              <a:effectLst/>
                            </a:rPr>
                            <a:t>M.</a:t>
                          </a:r>
                          <a:endParaRPr lang="en-US" sz="2000" b="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B050"/>
                              </a:solidFill>
                              <a:effectLst/>
                            </a:rPr>
                            <a:t>So, this is 1 plus 25</a:t>
                          </a:r>
                          <a:endParaRPr lang="en-US" sz="2000" b="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3511448294"/>
                      </a:ext>
                    </a:extLst>
                  </a:tr>
                  <a:tr h="360255">
                    <a:tc>
                      <a:txBody>
                        <a:bodyPr/>
                        <a:lstStyle/>
                        <a:p>
                          <a:pPr algn="just">
                            <a:lnSpc>
                              <a:spcPct val="107000"/>
                            </a:lnSpc>
                            <a:spcAft>
                              <a:spcPts val="0"/>
                            </a:spcAft>
                          </a:pPr>
                          <a:r>
                            <a:rPr lang="en-US" sz="2000" b="0">
                              <a:solidFill>
                                <a:schemeClr val="tx1"/>
                              </a:solidFill>
                              <a:effectLst/>
                            </a:rPr>
                            <a:t>30</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C00000"/>
                              </a:solidFill>
                              <a:effectLst/>
                            </a:rPr>
                            <a:t>A.</a:t>
                          </a:r>
                          <a:endParaRPr lang="en-US" sz="2000" b="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C00000"/>
                              </a:solidFill>
                              <a:effectLst/>
                            </a:rPr>
                            <a:t>As though, OK, let’s say that a kilo of pears costs 5 shekels. </a:t>
                          </a:r>
                          <a:endParaRPr lang="en-US" sz="2000" b="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1936104421"/>
                      </a:ext>
                    </a:extLst>
                  </a:tr>
                  <a:tr h="999399">
                    <a:tc>
                      <a:txBody>
                        <a:bodyPr/>
                        <a:lstStyle/>
                        <a:p>
                          <a:pPr algn="just">
                            <a:lnSpc>
                              <a:spcPct val="107000"/>
                            </a:lnSpc>
                            <a:spcAft>
                              <a:spcPts val="0"/>
                            </a:spcAft>
                          </a:pPr>
                          <a:r>
                            <a:rPr lang="en-US" sz="2000" b="0">
                              <a:solidFill>
                                <a:schemeClr val="tx1"/>
                              </a:solidFill>
                              <a:effectLst/>
                            </a:rPr>
                            <a:t>31</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70C0"/>
                              </a:solidFill>
                              <a:effectLst/>
                            </a:rPr>
                            <a:t>B</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70C0"/>
                              </a:solidFill>
                              <a:effectLst/>
                            </a:rPr>
                            <a:t>Oh, you see? If you do…OK, let’s say that we concluded that this is 6.25, and if you take 0.75 of this, it is not 5. Do you understand? It is as if, 0.75 of this, it does not say 1.25 multiply this. </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4115899476"/>
                      </a:ext>
                    </a:extLst>
                  </a:tr>
                  <a:tr h="360255">
                    <a:tc>
                      <a:txBody>
                        <a:bodyPr/>
                        <a:lstStyle/>
                        <a:p>
                          <a:pPr algn="just">
                            <a:lnSpc>
                              <a:spcPct val="107000"/>
                            </a:lnSpc>
                            <a:spcAft>
                              <a:spcPts val="0"/>
                            </a:spcAft>
                          </a:pPr>
                          <a:r>
                            <a:rPr lang="en-US" sz="2000" b="0">
                              <a:solidFill>
                                <a:schemeClr val="tx1"/>
                              </a:solidFill>
                              <a:effectLst/>
                            </a:rPr>
                            <a:t>32</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C00000"/>
                              </a:solidFill>
                              <a:effectLst/>
                            </a:rPr>
                            <a:t>A.</a:t>
                          </a:r>
                          <a:endParaRPr lang="en-US" sz="2000" b="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C00000"/>
                              </a:solidFill>
                              <a:effectLst/>
                            </a:rPr>
                            <a:t>This 6.25, it is now </a:t>
                          </a:r>
                          <a14:m>
                            <m:oMath xmlns:m="http://schemas.openxmlformats.org/officeDocument/2006/math">
                              <m:r>
                                <a:rPr lang="en-US" sz="2000" b="0" i="1">
                                  <a:solidFill>
                                    <a:srgbClr val="C00000"/>
                                  </a:solidFill>
                                  <a:effectLst/>
                                  <a:latin typeface="Cambria Math" panose="02040503050406030204" pitchFamily="18" charset="0"/>
                                </a:rPr>
                                <m:t>𝑥</m:t>
                              </m:r>
                              <m:r>
                                <a:rPr lang="en-US" sz="2000" b="0">
                                  <a:solidFill>
                                    <a:srgbClr val="C00000"/>
                                  </a:solidFill>
                                  <a:effectLst/>
                                  <a:latin typeface="Cambria Math" panose="02040503050406030204" pitchFamily="18" charset="0"/>
                                </a:rPr>
                                <m:t>=</m:t>
                              </m:r>
                              <m:r>
                                <a:rPr lang="en-US" sz="2000" b="0" i="1">
                                  <a:solidFill>
                                    <a:srgbClr val="C00000"/>
                                  </a:solidFill>
                                  <a:effectLst/>
                                  <a:latin typeface="Cambria Math" panose="02040503050406030204" pitchFamily="18" charset="0"/>
                                </a:rPr>
                                <m:t>6</m:t>
                              </m:r>
                              <m:r>
                                <a:rPr lang="en-US" sz="2000" b="0">
                                  <a:solidFill>
                                    <a:srgbClr val="C00000"/>
                                  </a:solidFill>
                                  <a:effectLst/>
                                  <a:latin typeface="Cambria Math" panose="02040503050406030204" pitchFamily="18" charset="0"/>
                                </a:rPr>
                                <m:t>.</m:t>
                              </m:r>
                              <m:r>
                                <a:rPr lang="en-US" sz="2000" b="0" i="1">
                                  <a:solidFill>
                                    <a:srgbClr val="C00000"/>
                                  </a:solidFill>
                                  <a:effectLst/>
                                  <a:latin typeface="Cambria Math" panose="02040503050406030204" pitchFamily="18" charset="0"/>
                                </a:rPr>
                                <m:t>25</m:t>
                              </m:r>
                            </m:oMath>
                          </a14:m>
                          <a:endParaRPr lang="en-US" sz="2000" b="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1988420730"/>
                      </a:ext>
                    </a:extLst>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3485277138"/>
                  </p:ext>
                </p:extLst>
              </p:nvPr>
            </p:nvGraphicFramePr>
            <p:xfrm>
              <a:off x="1097280" y="1737360"/>
              <a:ext cx="9556388" cy="4499592"/>
            </p:xfrm>
            <a:graphic>
              <a:graphicData uri="http://schemas.openxmlformats.org/drawingml/2006/table">
                <a:tbl>
                  <a:tblPr firstRow="1" firstCol="1" bandRow="1">
                    <a:tableStyleId>{5C22544A-7EE6-4342-B048-85BDC9FD1C3A}</a:tableStyleId>
                  </a:tblPr>
                  <a:tblGrid>
                    <a:gridCol w="573507">
                      <a:extLst>
                        <a:ext uri="{9D8B030D-6E8A-4147-A177-3AD203B41FA5}">
                          <a16:colId xmlns:a16="http://schemas.microsoft.com/office/drawing/2014/main" val="1456545230"/>
                        </a:ext>
                      </a:extLst>
                    </a:gridCol>
                    <a:gridCol w="609352">
                      <a:extLst>
                        <a:ext uri="{9D8B030D-6E8A-4147-A177-3AD203B41FA5}">
                          <a16:colId xmlns:a16="http://schemas.microsoft.com/office/drawing/2014/main" val="1384740465"/>
                        </a:ext>
                      </a:extLst>
                    </a:gridCol>
                    <a:gridCol w="8373529">
                      <a:extLst>
                        <a:ext uri="{9D8B030D-6E8A-4147-A177-3AD203B41FA5}">
                          <a16:colId xmlns:a16="http://schemas.microsoft.com/office/drawing/2014/main" val="4263612119"/>
                        </a:ext>
                      </a:extLst>
                    </a:gridCol>
                  </a:tblGrid>
                  <a:tr h="978408">
                    <a:tc>
                      <a:txBody>
                        <a:bodyPr/>
                        <a:lstStyle/>
                        <a:p>
                          <a:pPr algn="just">
                            <a:lnSpc>
                              <a:spcPct val="107000"/>
                            </a:lnSpc>
                            <a:spcAft>
                              <a:spcPts val="0"/>
                            </a:spcAft>
                          </a:pPr>
                          <a:r>
                            <a:rPr lang="en-US" sz="2000" b="0" dirty="0">
                              <a:solidFill>
                                <a:schemeClr val="tx1"/>
                              </a:solidFill>
                              <a:effectLst/>
                            </a:rPr>
                            <a:t>24</a:t>
                          </a:r>
                          <a:endParaRPr lang="en-US" sz="20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a:solidFill>
                                <a:srgbClr val="0070C0"/>
                              </a:solidFill>
                              <a:effectLst/>
                            </a:rPr>
                            <a:t>B.</a:t>
                          </a:r>
                          <a:endParaRPr lang="en-US" sz="2000" b="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70C0"/>
                              </a:solidFill>
                              <a:effectLst/>
                            </a:rPr>
                            <a:t>Now let’s construct an example. Say, the price for a kilo [of pears] is 5 shekels. Right? Then the price of a kilo of apples is 6.25. OK? But what if this increases, say by 2 shekels? As if we do a different number, OK? Not 5. </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2245362226"/>
                      </a:ext>
                    </a:extLst>
                  </a:tr>
                  <a:tr h="360255">
                    <a:tc>
                      <a:txBody>
                        <a:bodyPr/>
                        <a:lstStyle/>
                        <a:p>
                          <a:pPr algn="just">
                            <a:lnSpc>
                              <a:spcPct val="107000"/>
                            </a:lnSpc>
                            <a:spcAft>
                              <a:spcPts val="0"/>
                            </a:spcAft>
                          </a:pPr>
                          <a:r>
                            <a:rPr lang="en-US" sz="2000" b="0">
                              <a:solidFill>
                                <a:schemeClr val="tx1"/>
                              </a:solidFill>
                              <a:effectLst/>
                            </a:rPr>
                            <a:t>25</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a:solidFill>
                                <a:srgbClr val="C00000"/>
                              </a:solidFill>
                              <a:effectLst/>
                            </a:rPr>
                            <a:t>A.</a:t>
                          </a:r>
                          <a:endParaRPr lang="en-US" sz="2000" b="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C00000"/>
                              </a:solidFill>
                              <a:effectLst/>
                            </a:rPr>
                            <a:t>Just a second, I’ll bring a calculator.</a:t>
                          </a:r>
                          <a:endParaRPr lang="en-US" sz="2000" b="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1369376749"/>
                      </a:ext>
                    </a:extLst>
                  </a:tr>
                  <a:tr h="360255">
                    <a:tc>
                      <a:txBody>
                        <a:bodyPr/>
                        <a:lstStyle/>
                        <a:p>
                          <a:pPr algn="just">
                            <a:lnSpc>
                              <a:spcPct val="107000"/>
                            </a:lnSpc>
                            <a:spcAft>
                              <a:spcPts val="0"/>
                            </a:spcAft>
                          </a:pPr>
                          <a:r>
                            <a:rPr lang="en-US" sz="2000" b="0">
                              <a:solidFill>
                                <a:schemeClr val="tx1"/>
                              </a:solidFill>
                              <a:effectLst/>
                            </a:rPr>
                            <a:t>26</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70C0"/>
                              </a:solidFill>
                              <a:effectLst/>
                            </a:rPr>
                            <a:t>B.</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70C0"/>
                              </a:solidFill>
                              <a:effectLst/>
                            </a:rPr>
                            <a:t>Now, let’s say that a kilo of apples costs 5 shekels. </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4281375294"/>
                      </a:ext>
                    </a:extLst>
                  </a:tr>
                  <a:tr h="360255">
                    <a:tc>
                      <a:txBody>
                        <a:bodyPr/>
                        <a:lstStyle/>
                        <a:p>
                          <a:pPr algn="just">
                            <a:lnSpc>
                              <a:spcPct val="107000"/>
                            </a:lnSpc>
                            <a:spcAft>
                              <a:spcPts val="0"/>
                            </a:spcAft>
                          </a:pPr>
                          <a:r>
                            <a:rPr lang="en-US" sz="2000" b="0">
                              <a:solidFill>
                                <a:schemeClr val="tx1"/>
                              </a:solidFill>
                              <a:effectLst/>
                            </a:rPr>
                            <a:t>27</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B050"/>
                              </a:solidFill>
                              <a:effectLst/>
                            </a:rPr>
                            <a:t>M.</a:t>
                          </a:r>
                          <a:endParaRPr lang="en-US" sz="2000" b="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endParaRPr lang="en-US"/>
                        </a:p>
                      </a:txBody>
                      <a:tcPr marL="68580" marR="68580" marT="0" marB="0">
                        <a:blipFill>
                          <a:blip r:embed="rId2"/>
                          <a:stretch>
                            <a:fillRect l="-14265" t="-493220" r="-291" b="-708475"/>
                          </a:stretch>
                        </a:blipFill>
                      </a:tcPr>
                    </a:tc>
                    <a:extLst>
                      <a:ext uri="{0D108BD9-81ED-4DB2-BD59-A6C34878D82A}">
                        <a16:rowId xmlns:a16="http://schemas.microsoft.com/office/drawing/2014/main" val="2808595644"/>
                      </a:ext>
                    </a:extLst>
                  </a:tr>
                  <a:tr h="360255">
                    <a:tc>
                      <a:txBody>
                        <a:bodyPr/>
                        <a:lstStyle/>
                        <a:p>
                          <a:pPr algn="just">
                            <a:lnSpc>
                              <a:spcPct val="107000"/>
                            </a:lnSpc>
                            <a:spcAft>
                              <a:spcPts val="0"/>
                            </a:spcAft>
                          </a:pPr>
                          <a:r>
                            <a:rPr lang="en-US" sz="2000" b="0">
                              <a:solidFill>
                                <a:schemeClr val="tx1"/>
                              </a:solidFill>
                              <a:effectLst/>
                            </a:rPr>
                            <a:t>28</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70C0"/>
                              </a:solidFill>
                              <a:effectLst/>
                            </a:rPr>
                            <a:t>B.</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70C0"/>
                              </a:solidFill>
                              <a:effectLst/>
                            </a:rPr>
                            <a:t>Yes. </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2705196304"/>
                      </a:ext>
                    </a:extLst>
                  </a:tr>
                  <a:tr h="360255">
                    <a:tc>
                      <a:txBody>
                        <a:bodyPr/>
                        <a:lstStyle/>
                        <a:p>
                          <a:pPr algn="just">
                            <a:lnSpc>
                              <a:spcPct val="107000"/>
                            </a:lnSpc>
                            <a:spcAft>
                              <a:spcPts val="0"/>
                            </a:spcAft>
                          </a:pPr>
                          <a:r>
                            <a:rPr lang="en-US" sz="2000" b="0">
                              <a:solidFill>
                                <a:schemeClr val="tx1"/>
                              </a:solidFill>
                              <a:effectLst/>
                            </a:rPr>
                            <a:t>29</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B050"/>
                              </a:solidFill>
                              <a:effectLst/>
                            </a:rPr>
                            <a:t>M.</a:t>
                          </a:r>
                          <a:endParaRPr lang="en-US" sz="2000" b="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B050"/>
                              </a:solidFill>
                              <a:effectLst/>
                            </a:rPr>
                            <a:t>So, this is 1 plus 25</a:t>
                          </a:r>
                          <a:endParaRPr lang="en-US" sz="2000" b="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3511448294"/>
                      </a:ext>
                    </a:extLst>
                  </a:tr>
                  <a:tr h="360255">
                    <a:tc>
                      <a:txBody>
                        <a:bodyPr/>
                        <a:lstStyle/>
                        <a:p>
                          <a:pPr algn="just">
                            <a:lnSpc>
                              <a:spcPct val="107000"/>
                            </a:lnSpc>
                            <a:spcAft>
                              <a:spcPts val="0"/>
                            </a:spcAft>
                          </a:pPr>
                          <a:r>
                            <a:rPr lang="en-US" sz="2000" b="0">
                              <a:solidFill>
                                <a:schemeClr val="tx1"/>
                              </a:solidFill>
                              <a:effectLst/>
                            </a:rPr>
                            <a:t>30</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C00000"/>
                              </a:solidFill>
                              <a:effectLst/>
                            </a:rPr>
                            <a:t>A.</a:t>
                          </a:r>
                          <a:endParaRPr lang="en-US" sz="2000" b="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C00000"/>
                              </a:solidFill>
                              <a:effectLst/>
                            </a:rPr>
                            <a:t>As though, OK, let’s say that a kilo of pears costs 5 shekels. </a:t>
                          </a:r>
                          <a:endParaRPr lang="en-US" sz="2000" b="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1936104421"/>
                      </a:ext>
                    </a:extLst>
                  </a:tr>
                  <a:tr h="999399">
                    <a:tc>
                      <a:txBody>
                        <a:bodyPr/>
                        <a:lstStyle/>
                        <a:p>
                          <a:pPr algn="just">
                            <a:lnSpc>
                              <a:spcPct val="107000"/>
                            </a:lnSpc>
                            <a:spcAft>
                              <a:spcPts val="0"/>
                            </a:spcAft>
                          </a:pPr>
                          <a:r>
                            <a:rPr lang="en-US" sz="2000" b="0">
                              <a:solidFill>
                                <a:schemeClr val="tx1"/>
                              </a:solidFill>
                              <a:effectLst/>
                            </a:rPr>
                            <a:t>31</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70C0"/>
                              </a:solidFill>
                              <a:effectLst/>
                            </a:rPr>
                            <a:t>B</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70C0"/>
                              </a:solidFill>
                              <a:effectLst/>
                            </a:rPr>
                            <a:t>Oh, you see? If you do…OK, let’s say that we concluded that this is 6.25, and if you take 0.75 of this, it is not 5. Do you understand? It is as if, 0.75 of this, it does not say 1.25 multiply this. </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4115899476"/>
                      </a:ext>
                    </a:extLst>
                  </a:tr>
                  <a:tr h="360255">
                    <a:tc>
                      <a:txBody>
                        <a:bodyPr/>
                        <a:lstStyle/>
                        <a:p>
                          <a:pPr algn="just">
                            <a:lnSpc>
                              <a:spcPct val="107000"/>
                            </a:lnSpc>
                            <a:spcAft>
                              <a:spcPts val="0"/>
                            </a:spcAft>
                          </a:pPr>
                          <a:r>
                            <a:rPr lang="en-US" sz="2000" b="0">
                              <a:solidFill>
                                <a:schemeClr val="tx1"/>
                              </a:solidFill>
                              <a:effectLst/>
                            </a:rPr>
                            <a:t>32</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C00000"/>
                              </a:solidFill>
                              <a:effectLst/>
                            </a:rPr>
                            <a:t>A.</a:t>
                          </a:r>
                          <a:endParaRPr lang="en-US" sz="2000" b="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endParaRPr lang="en-US"/>
                        </a:p>
                      </a:txBody>
                      <a:tcPr marL="68580" marR="68580" marT="0" marB="0">
                        <a:blipFill>
                          <a:blip r:embed="rId2"/>
                          <a:stretch>
                            <a:fillRect l="-14265" t="-1172881" r="-291" b="-28814"/>
                          </a:stretch>
                        </a:blipFill>
                      </a:tcPr>
                    </a:tc>
                    <a:extLst>
                      <a:ext uri="{0D108BD9-81ED-4DB2-BD59-A6C34878D82A}">
                        <a16:rowId xmlns:a16="http://schemas.microsoft.com/office/drawing/2014/main" val="1988420730"/>
                      </a:ext>
                    </a:extLst>
                  </a:tr>
                </a:tbl>
              </a:graphicData>
            </a:graphic>
          </p:graphicFrame>
        </mc:Fallback>
      </mc:AlternateContent>
      <p:sp>
        <p:nvSpPr>
          <p:cNvPr id="3" name="Footer Placeholder 2"/>
          <p:cNvSpPr>
            <a:spLocks noGrp="1"/>
          </p:cNvSpPr>
          <p:nvPr>
            <p:ph type="ftr" sz="quarter" idx="11"/>
          </p:nvPr>
        </p:nvSpPr>
        <p:spPr/>
        <p:txBody>
          <a:bodyPr/>
          <a:lstStyle/>
          <a:p>
            <a:r>
              <a:rPr lang="en-US"/>
              <a:t>Michal tabach, TabachM@tauex.tau.ac.il</a:t>
            </a:r>
          </a:p>
        </p:txBody>
      </p:sp>
    </p:spTree>
    <p:extLst>
      <p:ext uri="{BB962C8B-B14F-4D97-AF65-F5344CB8AC3E}">
        <p14:creationId xmlns:p14="http://schemas.microsoft.com/office/powerpoint/2010/main" val="1365550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Group2, Episode 2</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87379235"/>
              </p:ext>
            </p:extLst>
          </p:nvPr>
        </p:nvGraphicFramePr>
        <p:xfrm>
          <a:off x="1097280" y="1737360"/>
          <a:ext cx="10464243" cy="1801275"/>
        </p:xfrm>
        <a:graphic>
          <a:graphicData uri="http://schemas.openxmlformats.org/drawingml/2006/table">
            <a:tbl>
              <a:tblPr firstRow="1" firstCol="1" bandRow="1">
                <a:tableStyleId>{5C22544A-7EE6-4342-B048-85BDC9FD1C3A}</a:tableStyleId>
              </a:tblPr>
              <a:tblGrid>
                <a:gridCol w="573507">
                  <a:extLst>
                    <a:ext uri="{9D8B030D-6E8A-4147-A177-3AD203B41FA5}">
                      <a16:colId xmlns:a16="http://schemas.microsoft.com/office/drawing/2014/main" val="1456545230"/>
                    </a:ext>
                  </a:extLst>
                </a:gridCol>
                <a:gridCol w="609352">
                  <a:extLst>
                    <a:ext uri="{9D8B030D-6E8A-4147-A177-3AD203B41FA5}">
                      <a16:colId xmlns:a16="http://schemas.microsoft.com/office/drawing/2014/main" val="1384740465"/>
                    </a:ext>
                  </a:extLst>
                </a:gridCol>
                <a:gridCol w="8373529">
                  <a:extLst>
                    <a:ext uri="{9D8B030D-6E8A-4147-A177-3AD203B41FA5}">
                      <a16:colId xmlns:a16="http://schemas.microsoft.com/office/drawing/2014/main" val="4263612119"/>
                    </a:ext>
                  </a:extLst>
                </a:gridCol>
                <a:gridCol w="907855">
                  <a:extLst>
                    <a:ext uri="{9D8B030D-6E8A-4147-A177-3AD203B41FA5}">
                      <a16:colId xmlns:a16="http://schemas.microsoft.com/office/drawing/2014/main" val="355495816"/>
                    </a:ext>
                  </a:extLst>
                </a:gridCol>
              </a:tblGrid>
              <a:tr h="360255">
                <a:tc>
                  <a:txBody>
                    <a:bodyPr/>
                    <a:lstStyle/>
                    <a:p>
                      <a:pPr algn="just">
                        <a:lnSpc>
                          <a:spcPct val="107000"/>
                        </a:lnSpc>
                        <a:spcAft>
                          <a:spcPts val="0"/>
                        </a:spcAft>
                      </a:pPr>
                      <a:r>
                        <a:rPr lang="en-US" sz="2000" b="0" dirty="0">
                          <a:solidFill>
                            <a:schemeClr val="tx1"/>
                          </a:solidFill>
                          <a:effectLst/>
                        </a:rPr>
                        <a:t>33</a:t>
                      </a:r>
                      <a:endParaRPr lang="en-US" sz="20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70C0"/>
                          </a:solidFill>
                          <a:effectLst/>
                        </a:rPr>
                        <a:t>B.</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70C0"/>
                          </a:solidFill>
                          <a:effectLst/>
                        </a:rPr>
                        <a:t>No, this is not the same. </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a:solidFill>
                            <a:schemeClr val="tx1"/>
                          </a:solidFill>
                          <a:effectLst/>
                        </a:rPr>
                        <a:t> </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1368789830"/>
                  </a:ext>
                </a:extLst>
              </a:tr>
              <a:tr h="360255">
                <a:tc>
                  <a:txBody>
                    <a:bodyPr/>
                    <a:lstStyle/>
                    <a:p>
                      <a:pPr algn="just">
                        <a:lnSpc>
                          <a:spcPct val="107000"/>
                        </a:lnSpc>
                        <a:spcAft>
                          <a:spcPts val="0"/>
                        </a:spcAft>
                      </a:pPr>
                      <a:r>
                        <a:rPr lang="en-US" sz="2000" b="0">
                          <a:solidFill>
                            <a:schemeClr val="tx1"/>
                          </a:solidFill>
                          <a:effectLst/>
                        </a:rPr>
                        <a:t>34</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C00000"/>
                          </a:solidFill>
                          <a:effectLst/>
                        </a:rPr>
                        <a:t>A.</a:t>
                      </a:r>
                      <a:endParaRPr lang="en-US" sz="2000" b="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C00000"/>
                          </a:solidFill>
                          <a:effectLst/>
                        </a:rPr>
                        <a:t>Yes.</a:t>
                      </a:r>
                      <a:endParaRPr lang="en-US" sz="2000" b="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a:solidFill>
                            <a:schemeClr val="tx1"/>
                          </a:solidFill>
                          <a:effectLst/>
                        </a:rPr>
                        <a:t> </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2917855482"/>
                  </a:ext>
                </a:extLst>
              </a:tr>
              <a:tr h="360255">
                <a:tc>
                  <a:txBody>
                    <a:bodyPr/>
                    <a:lstStyle/>
                    <a:p>
                      <a:pPr algn="just">
                        <a:lnSpc>
                          <a:spcPct val="107000"/>
                        </a:lnSpc>
                        <a:spcAft>
                          <a:spcPts val="0"/>
                        </a:spcAft>
                      </a:pPr>
                      <a:r>
                        <a:rPr lang="en-US" sz="2000" b="0">
                          <a:solidFill>
                            <a:schemeClr val="tx1"/>
                          </a:solidFill>
                          <a:effectLst/>
                        </a:rPr>
                        <a:t>35</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70C0"/>
                          </a:solidFill>
                          <a:effectLst/>
                        </a:rPr>
                        <a:t>B.</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70C0"/>
                          </a:solidFill>
                          <a:effectLst/>
                        </a:rPr>
                        <a:t>OK?</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a:solidFill>
                            <a:schemeClr val="tx1"/>
                          </a:solidFill>
                          <a:effectLst/>
                        </a:rPr>
                        <a:t> </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1451628165"/>
                  </a:ext>
                </a:extLst>
              </a:tr>
              <a:tr h="360255">
                <a:tc>
                  <a:txBody>
                    <a:bodyPr/>
                    <a:lstStyle/>
                    <a:p>
                      <a:pPr algn="just">
                        <a:lnSpc>
                          <a:spcPct val="107000"/>
                        </a:lnSpc>
                        <a:spcAft>
                          <a:spcPts val="0"/>
                        </a:spcAft>
                      </a:pPr>
                      <a:r>
                        <a:rPr lang="en-US" sz="2000" b="0">
                          <a:solidFill>
                            <a:schemeClr val="tx1"/>
                          </a:solidFill>
                          <a:effectLst/>
                        </a:rPr>
                        <a:t>36</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C00000"/>
                          </a:solidFill>
                          <a:effectLst/>
                        </a:rPr>
                        <a:t>A.</a:t>
                      </a:r>
                      <a:endParaRPr lang="en-US" sz="2000" b="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C00000"/>
                          </a:solidFill>
                          <a:effectLst/>
                        </a:rPr>
                        <a:t>Right. This is incorrect.</a:t>
                      </a:r>
                      <a:endParaRPr lang="en-US" sz="2000" b="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a:solidFill>
                            <a:schemeClr val="tx1"/>
                          </a:solidFill>
                          <a:effectLst/>
                        </a:rPr>
                        <a:t> </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2882154113"/>
                  </a:ext>
                </a:extLst>
              </a:tr>
              <a:tr h="360255">
                <a:tc>
                  <a:txBody>
                    <a:bodyPr/>
                    <a:lstStyle/>
                    <a:p>
                      <a:pPr algn="just">
                        <a:lnSpc>
                          <a:spcPct val="107000"/>
                        </a:lnSpc>
                        <a:spcAft>
                          <a:spcPts val="0"/>
                        </a:spcAft>
                      </a:pPr>
                      <a:r>
                        <a:rPr lang="en-US" sz="2000" b="0">
                          <a:solidFill>
                            <a:schemeClr val="tx1"/>
                          </a:solidFill>
                          <a:effectLst/>
                        </a:rPr>
                        <a:t>37</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70C0"/>
                          </a:solidFill>
                          <a:effectLst/>
                        </a:rPr>
                        <a:t>B.</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70C0"/>
                          </a:solidFill>
                          <a:effectLst/>
                        </a:rPr>
                        <a:t>So, how can we explain this? If though, why this [Sophia’s solution] is wrong? </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chemeClr val="tx1"/>
                          </a:solidFill>
                          <a:effectLst/>
                        </a:rPr>
                        <a:t> </a:t>
                      </a:r>
                      <a:endParaRPr lang="en-US" sz="20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3824776878"/>
                  </a:ext>
                </a:extLst>
              </a:tr>
            </a:tbl>
          </a:graphicData>
        </a:graphic>
      </p:graphicFrame>
      <p:sp>
        <p:nvSpPr>
          <p:cNvPr id="3" name="Footer Placeholder 2"/>
          <p:cNvSpPr>
            <a:spLocks noGrp="1"/>
          </p:cNvSpPr>
          <p:nvPr>
            <p:ph type="ftr" sz="quarter" idx="11"/>
          </p:nvPr>
        </p:nvSpPr>
        <p:spPr/>
        <p:txBody>
          <a:bodyPr/>
          <a:lstStyle/>
          <a:p>
            <a:r>
              <a:rPr lang="en-US"/>
              <a:t>Michal tabach, TabachM@tauex.tau.ac.il</a:t>
            </a:r>
          </a:p>
        </p:txBody>
      </p:sp>
    </p:spTree>
    <p:extLst>
      <p:ext uri="{BB962C8B-B14F-4D97-AF65-F5344CB8AC3E}">
        <p14:creationId xmlns:p14="http://schemas.microsoft.com/office/powerpoint/2010/main" val="2097034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Group2, Episode 2, </a:t>
            </a:r>
            <a:r>
              <a:rPr lang="en-US" b="1" dirty="0">
                <a:solidFill>
                  <a:schemeClr val="accent1"/>
                </a:solidFill>
              </a:rPr>
              <a:t>Strategies analysis</a:t>
            </a:r>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123768189"/>
                  </p:ext>
                </p:extLst>
              </p:nvPr>
            </p:nvGraphicFramePr>
            <p:xfrm>
              <a:off x="1097280" y="1737360"/>
              <a:ext cx="9556388" cy="4494940"/>
            </p:xfrm>
            <a:graphic>
              <a:graphicData uri="http://schemas.openxmlformats.org/drawingml/2006/table">
                <a:tbl>
                  <a:tblPr firstRow="1" firstCol="1" bandRow="1">
                    <a:tableStyleId>{5C22544A-7EE6-4342-B048-85BDC9FD1C3A}</a:tableStyleId>
                  </a:tblPr>
                  <a:tblGrid>
                    <a:gridCol w="573507">
                      <a:extLst>
                        <a:ext uri="{9D8B030D-6E8A-4147-A177-3AD203B41FA5}">
                          <a16:colId xmlns:a16="http://schemas.microsoft.com/office/drawing/2014/main" val="1456545230"/>
                        </a:ext>
                      </a:extLst>
                    </a:gridCol>
                    <a:gridCol w="609352">
                      <a:extLst>
                        <a:ext uri="{9D8B030D-6E8A-4147-A177-3AD203B41FA5}">
                          <a16:colId xmlns:a16="http://schemas.microsoft.com/office/drawing/2014/main" val="1384740465"/>
                        </a:ext>
                      </a:extLst>
                    </a:gridCol>
                    <a:gridCol w="8373529">
                      <a:extLst>
                        <a:ext uri="{9D8B030D-6E8A-4147-A177-3AD203B41FA5}">
                          <a16:colId xmlns:a16="http://schemas.microsoft.com/office/drawing/2014/main" val="4263612119"/>
                        </a:ext>
                      </a:extLst>
                    </a:gridCol>
                  </a:tblGrid>
                  <a:tr h="973756">
                    <a:tc>
                      <a:txBody>
                        <a:bodyPr/>
                        <a:lstStyle/>
                        <a:p>
                          <a:pPr algn="just">
                            <a:lnSpc>
                              <a:spcPct val="107000"/>
                            </a:lnSpc>
                            <a:spcAft>
                              <a:spcPts val="0"/>
                            </a:spcAft>
                          </a:pPr>
                          <a:r>
                            <a:rPr lang="en-US" sz="2000" b="0" dirty="0">
                              <a:solidFill>
                                <a:schemeClr val="tx1"/>
                              </a:solidFill>
                              <a:effectLst/>
                            </a:rPr>
                            <a:t>24</a:t>
                          </a:r>
                          <a:endParaRPr lang="en-US" sz="20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a:solidFill>
                                <a:srgbClr val="0070C0"/>
                              </a:solidFill>
                              <a:effectLst/>
                            </a:rPr>
                            <a:t>B.</a:t>
                          </a:r>
                          <a:endParaRPr lang="en-US" sz="2000" b="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70C0"/>
                              </a:solidFill>
                              <a:effectLst/>
                            </a:rPr>
                            <a:t>Now let’s construct an example. Say, the price for a kilo [of pears] is 5 shekels. Right? Then the price of a kilo of apples is 6.25. OK? But what if this increases, say by 2 shekels? As if we do a different number, OK? Not 5. </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2245362226"/>
                      </a:ext>
                    </a:extLst>
                  </a:tr>
                  <a:tr h="360255">
                    <a:tc>
                      <a:txBody>
                        <a:bodyPr/>
                        <a:lstStyle/>
                        <a:p>
                          <a:pPr algn="just">
                            <a:lnSpc>
                              <a:spcPct val="107000"/>
                            </a:lnSpc>
                            <a:spcAft>
                              <a:spcPts val="0"/>
                            </a:spcAft>
                          </a:pPr>
                          <a:r>
                            <a:rPr lang="en-US" sz="2000" b="0">
                              <a:solidFill>
                                <a:schemeClr val="tx1"/>
                              </a:solidFill>
                              <a:effectLst/>
                            </a:rPr>
                            <a:t>25</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a:solidFill>
                                <a:srgbClr val="C00000"/>
                              </a:solidFill>
                              <a:effectLst/>
                            </a:rPr>
                            <a:t>A.</a:t>
                          </a:r>
                          <a:endParaRPr lang="en-US" sz="2000" b="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C00000"/>
                              </a:solidFill>
                              <a:effectLst/>
                            </a:rPr>
                            <a:t>Just a second, I’ll bring a calculator.</a:t>
                          </a:r>
                          <a:endParaRPr lang="en-US" sz="2000" b="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1369376749"/>
                      </a:ext>
                    </a:extLst>
                  </a:tr>
                  <a:tr h="360255">
                    <a:tc>
                      <a:txBody>
                        <a:bodyPr/>
                        <a:lstStyle/>
                        <a:p>
                          <a:pPr algn="just">
                            <a:lnSpc>
                              <a:spcPct val="107000"/>
                            </a:lnSpc>
                            <a:spcAft>
                              <a:spcPts val="0"/>
                            </a:spcAft>
                          </a:pPr>
                          <a:r>
                            <a:rPr lang="en-US" sz="2000" b="0">
                              <a:solidFill>
                                <a:schemeClr val="tx1"/>
                              </a:solidFill>
                              <a:effectLst/>
                            </a:rPr>
                            <a:t>26</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70C0"/>
                              </a:solidFill>
                              <a:effectLst/>
                            </a:rPr>
                            <a:t>B.</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70C0"/>
                              </a:solidFill>
                              <a:effectLst/>
                            </a:rPr>
                            <a:t>Now, let’s say that a kilo of apples costs 5 shekels. </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4281375294"/>
                      </a:ext>
                    </a:extLst>
                  </a:tr>
                  <a:tr h="360255">
                    <a:tc>
                      <a:txBody>
                        <a:bodyPr/>
                        <a:lstStyle/>
                        <a:p>
                          <a:pPr algn="just">
                            <a:lnSpc>
                              <a:spcPct val="107000"/>
                            </a:lnSpc>
                            <a:spcAft>
                              <a:spcPts val="0"/>
                            </a:spcAft>
                          </a:pPr>
                          <a:r>
                            <a:rPr lang="en-US" sz="2000" b="0">
                              <a:solidFill>
                                <a:schemeClr val="tx1"/>
                              </a:solidFill>
                              <a:effectLst/>
                            </a:rPr>
                            <a:t>27</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B050"/>
                              </a:solidFill>
                              <a:effectLst/>
                            </a:rPr>
                            <a:t>M.</a:t>
                          </a:r>
                          <a:endParaRPr lang="en-US" sz="2000" b="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B050"/>
                              </a:solidFill>
                              <a:effectLst/>
                            </a:rPr>
                            <a:t>All this as if for the first time? From the beginning? This plus 25 of </a:t>
                          </a:r>
                          <a14:m>
                            <m:oMath xmlns:m="http://schemas.openxmlformats.org/officeDocument/2006/math">
                              <m:r>
                                <a:rPr lang="en-US" sz="2000" b="0" i="1">
                                  <a:solidFill>
                                    <a:srgbClr val="00B050"/>
                                  </a:solidFill>
                                  <a:effectLst/>
                                  <a:latin typeface="Cambria Math" panose="02040503050406030204" pitchFamily="18" charset="0"/>
                                </a:rPr>
                                <m:t>𝑥</m:t>
                              </m:r>
                              <m:r>
                                <a:rPr lang="en-US" sz="2000" b="0">
                                  <a:solidFill>
                                    <a:srgbClr val="00B050"/>
                                  </a:solidFill>
                                  <a:effectLst/>
                                  <a:latin typeface="Cambria Math" panose="02040503050406030204" pitchFamily="18" charset="0"/>
                                </a:rPr>
                                <m:t> </m:t>
                              </m:r>
                            </m:oMath>
                          </a14:m>
                          <a:r>
                            <a:rPr lang="en-US" sz="2000" b="0" dirty="0">
                              <a:solidFill>
                                <a:srgbClr val="00B050"/>
                              </a:solidFill>
                              <a:effectLst/>
                            </a:rPr>
                            <a:t>. Right? </a:t>
                          </a:r>
                          <a:endParaRPr lang="en-US" sz="2000" b="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2808595644"/>
                      </a:ext>
                    </a:extLst>
                  </a:tr>
                  <a:tr h="360255">
                    <a:tc>
                      <a:txBody>
                        <a:bodyPr/>
                        <a:lstStyle/>
                        <a:p>
                          <a:pPr algn="just">
                            <a:lnSpc>
                              <a:spcPct val="107000"/>
                            </a:lnSpc>
                            <a:spcAft>
                              <a:spcPts val="0"/>
                            </a:spcAft>
                          </a:pPr>
                          <a:r>
                            <a:rPr lang="en-US" sz="2000" b="0">
                              <a:solidFill>
                                <a:schemeClr val="tx1"/>
                              </a:solidFill>
                              <a:effectLst/>
                            </a:rPr>
                            <a:t>28</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70C0"/>
                              </a:solidFill>
                              <a:effectLst/>
                            </a:rPr>
                            <a:t>B.</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70C0"/>
                              </a:solidFill>
                              <a:effectLst/>
                            </a:rPr>
                            <a:t>Yes. </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2705196304"/>
                      </a:ext>
                    </a:extLst>
                  </a:tr>
                  <a:tr h="360255">
                    <a:tc>
                      <a:txBody>
                        <a:bodyPr/>
                        <a:lstStyle/>
                        <a:p>
                          <a:pPr algn="just">
                            <a:lnSpc>
                              <a:spcPct val="107000"/>
                            </a:lnSpc>
                            <a:spcAft>
                              <a:spcPts val="0"/>
                            </a:spcAft>
                          </a:pPr>
                          <a:r>
                            <a:rPr lang="en-US" sz="2000" b="0">
                              <a:solidFill>
                                <a:schemeClr val="tx1"/>
                              </a:solidFill>
                              <a:effectLst/>
                            </a:rPr>
                            <a:t>29</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B050"/>
                              </a:solidFill>
                              <a:effectLst/>
                            </a:rPr>
                            <a:t>M.</a:t>
                          </a:r>
                          <a:endParaRPr lang="en-US" sz="2000" b="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B050"/>
                              </a:solidFill>
                              <a:effectLst/>
                            </a:rPr>
                            <a:t>So, this is 1 plus 25</a:t>
                          </a:r>
                          <a:endParaRPr lang="en-US" sz="2000" b="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3511448294"/>
                      </a:ext>
                    </a:extLst>
                  </a:tr>
                  <a:tr h="360255">
                    <a:tc>
                      <a:txBody>
                        <a:bodyPr/>
                        <a:lstStyle/>
                        <a:p>
                          <a:pPr algn="just">
                            <a:lnSpc>
                              <a:spcPct val="107000"/>
                            </a:lnSpc>
                            <a:spcAft>
                              <a:spcPts val="0"/>
                            </a:spcAft>
                          </a:pPr>
                          <a:r>
                            <a:rPr lang="en-US" sz="2000" b="0">
                              <a:solidFill>
                                <a:schemeClr val="tx1"/>
                              </a:solidFill>
                              <a:effectLst/>
                            </a:rPr>
                            <a:t>30</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C00000"/>
                              </a:solidFill>
                              <a:effectLst/>
                            </a:rPr>
                            <a:t>A.</a:t>
                          </a:r>
                          <a:endParaRPr lang="en-US" sz="2000" b="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C00000"/>
                              </a:solidFill>
                              <a:effectLst/>
                            </a:rPr>
                            <a:t>As though, OK, let’s say that a kilo of pears costs 5 shekels. </a:t>
                          </a:r>
                          <a:endParaRPr lang="en-US" sz="2000" b="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1936104421"/>
                      </a:ext>
                    </a:extLst>
                  </a:tr>
                  <a:tr h="999399">
                    <a:tc>
                      <a:txBody>
                        <a:bodyPr/>
                        <a:lstStyle/>
                        <a:p>
                          <a:pPr algn="just">
                            <a:lnSpc>
                              <a:spcPct val="107000"/>
                            </a:lnSpc>
                            <a:spcAft>
                              <a:spcPts val="0"/>
                            </a:spcAft>
                          </a:pPr>
                          <a:r>
                            <a:rPr lang="en-US" sz="2000" b="0">
                              <a:solidFill>
                                <a:schemeClr val="tx1"/>
                              </a:solidFill>
                              <a:effectLst/>
                            </a:rPr>
                            <a:t>31</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70C0"/>
                              </a:solidFill>
                              <a:effectLst/>
                            </a:rPr>
                            <a:t>B</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70C0"/>
                              </a:solidFill>
                              <a:effectLst/>
                            </a:rPr>
                            <a:t>Oh, you see? If you do…OK, let’s say that we concluded that this is 6.25, and if you take 0.75 of this, it is not 5. Do you understand? </a:t>
                          </a:r>
                          <a:br>
                            <a:rPr lang="en-US" sz="2000" b="0" dirty="0">
                              <a:solidFill>
                                <a:srgbClr val="0070C0"/>
                              </a:solidFill>
                              <a:effectLst/>
                            </a:rPr>
                          </a:br>
                          <a:r>
                            <a:rPr lang="en-US" sz="2000" b="0" dirty="0">
                              <a:solidFill>
                                <a:srgbClr val="0070C0"/>
                              </a:solidFill>
                              <a:effectLst/>
                            </a:rPr>
                            <a:t>It is as if, 0.75 of this, it does not say 1.25 multiply this. </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4115899476"/>
                      </a:ext>
                    </a:extLst>
                  </a:tr>
                  <a:tr h="360255">
                    <a:tc>
                      <a:txBody>
                        <a:bodyPr/>
                        <a:lstStyle/>
                        <a:p>
                          <a:pPr algn="just">
                            <a:lnSpc>
                              <a:spcPct val="107000"/>
                            </a:lnSpc>
                            <a:spcAft>
                              <a:spcPts val="0"/>
                            </a:spcAft>
                          </a:pPr>
                          <a:r>
                            <a:rPr lang="en-US" sz="2000" b="0">
                              <a:solidFill>
                                <a:schemeClr val="tx1"/>
                              </a:solidFill>
                              <a:effectLst/>
                            </a:rPr>
                            <a:t>32</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C00000"/>
                              </a:solidFill>
                              <a:effectLst/>
                            </a:rPr>
                            <a:t>A.</a:t>
                          </a:r>
                          <a:endParaRPr lang="en-US" sz="2000" b="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C00000"/>
                              </a:solidFill>
                              <a:effectLst/>
                            </a:rPr>
                            <a:t>This 6.25, it is now </a:t>
                          </a:r>
                          <a14:m>
                            <m:oMath xmlns:m="http://schemas.openxmlformats.org/officeDocument/2006/math">
                              <m:r>
                                <a:rPr lang="en-US" sz="2000" b="0" i="1">
                                  <a:solidFill>
                                    <a:srgbClr val="C00000"/>
                                  </a:solidFill>
                                  <a:effectLst/>
                                  <a:latin typeface="Cambria Math" panose="02040503050406030204" pitchFamily="18" charset="0"/>
                                </a:rPr>
                                <m:t>𝑥</m:t>
                              </m:r>
                              <m:r>
                                <a:rPr lang="en-US" sz="2000" b="0">
                                  <a:solidFill>
                                    <a:srgbClr val="C00000"/>
                                  </a:solidFill>
                                  <a:effectLst/>
                                  <a:latin typeface="Cambria Math" panose="02040503050406030204" pitchFamily="18" charset="0"/>
                                </a:rPr>
                                <m:t>=</m:t>
                              </m:r>
                              <m:r>
                                <a:rPr lang="en-US" sz="2000" b="0" i="1">
                                  <a:solidFill>
                                    <a:srgbClr val="C00000"/>
                                  </a:solidFill>
                                  <a:effectLst/>
                                  <a:latin typeface="Cambria Math" panose="02040503050406030204" pitchFamily="18" charset="0"/>
                                </a:rPr>
                                <m:t>6</m:t>
                              </m:r>
                              <m:r>
                                <a:rPr lang="en-US" sz="2000" b="0">
                                  <a:solidFill>
                                    <a:srgbClr val="C00000"/>
                                  </a:solidFill>
                                  <a:effectLst/>
                                  <a:latin typeface="Cambria Math" panose="02040503050406030204" pitchFamily="18" charset="0"/>
                                </a:rPr>
                                <m:t>.</m:t>
                              </m:r>
                              <m:r>
                                <a:rPr lang="en-US" sz="2000" b="0" i="1">
                                  <a:solidFill>
                                    <a:srgbClr val="C00000"/>
                                  </a:solidFill>
                                  <a:effectLst/>
                                  <a:latin typeface="Cambria Math" panose="02040503050406030204" pitchFamily="18" charset="0"/>
                                </a:rPr>
                                <m:t>25</m:t>
                              </m:r>
                            </m:oMath>
                          </a14:m>
                          <a:endParaRPr lang="en-US" sz="2000" b="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1988420730"/>
                      </a:ext>
                    </a:extLst>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123768189"/>
                  </p:ext>
                </p:extLst>
              </p:nvPr>
            </p:nvGraphicFramePr>
            <p:xfrm>
              <a:off x="1097280" y="1737360"/>
              <a:ext cx="9556388" cy="4499592"/>
            </p:xfrm>
            <a:graphic>
              <a:graphicData uri="http://schemas.openxmlformats.org/drawingml/2006/table">
                <a:tbl>
                  <a:tblPr firstRow="1" firstCol="1" bandRow="1">
                    <a:tableStyleId>{5C22544A-7EE6-4342-B048-85BDC9FD1C3A}</a:tableStyleId>
                  </a:tblPr>
                  <a:tblGrid>
                    <a:gridCol w="573507">
                      <a:extLst>
                        <a:ext uri="{9D8B030D-6E8A-4147-A177-3AD203B41FA5}">
                          <a16:colId xmlns:a16="http://schemas.microsoft.com/office/drawing/2014/main" val="1456545230"/>
                        </a:ext>
                      </a:extLst>
                    </a:gridCol>
                    <a:gridCol w="609352">
                      <a:extLst>
                        <a:ext uri="{9D8B030D-6E8A-4147-A177-3AD203B41FA5}">
                          <a16:colId xmlns:a16="http://schemas.microsoft.com/office/drawing/2014/main" val="1384740465"/>
                        </a:ext>
                      </a:extLst>
                    </a:gridCol>
                    <a:gridCol w="8373529">
                      <a:extLst>
                        <a:ext uri="{9D8B030D-6E8A-4147-A177-3AD203B41FA5}">
                          <a16:colId xmlns:a16="http://schemas.microsoft.com/office/drawing/2014/main" val="4263612119"/>
                        </a:ext>
                      </a:extLst>
                    </a:gridCol>
                  </a:tblGrid>
                  <a:tr h="978408">
                    <a:tc>
                      <a:txBody>
                        <a:bodyPr/>
                        <a:lstStyle/>
                        <a:p>
                          <a:pPr algn="just">
                            <a:lnSpc>
                              <a:spcPct val="107000"/>
                            </a:lnSpc>
                            <a:spcAft>
                              <a:spcPts val="0"/>
                            </a:spcAft>
                          </a:pPr>
                          <a:r>
                            <a:rPr lang="en-US" sz="2000" b="0" dirty="0">
                              <a:solidFill>
                                <a:schemeClr val="tx1"/>
                              </a:solidFill>
                              <a:effectLst/>
                            </a:rPr>
                            <a:t>24</a:t>
                          </a:r>
                          <a:endParaRPr lang="en-US" sz="20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a:solidFill>
                                <a:srgbClr val="0070C0"/>
                              </a:solidFill>
                              <a:effectLst/>
                            </a:rPr>
                            <a:t>B.</a:t>
                          </a:r>
                          <a:endParaRPr lang="en-US" sz="2000" b="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70C0"/>
                              </a:solidFill>
                              <a:effectLst/>
                            </a:rPr>
                            <a:t>Now let’s construct an example. Say, the price for a kilo [of pears] is 5 shekels. Right? Then the price of a kilo of apples is 6.25. OK? But what if this increases, say by 2 shekels? As if we do a different number, OK? Not 5. </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2245362226"/>
                      </a:ext>
                    </a:extLst>
                  </a:tr>
                  <a:tr h="360255">
                    <a:tc>
                      <a:txBody>
                        <a:bodyPr/>
                        <a:lstStyle/>
                        <a:p>
                          <a:pPr algn="just">
                            <a:lnSpc>
                              <a:spcPct val="107000"/>
                            </a:lnSpc>
                            <a:spcAft>
                              <a:spcPts val="0"/>
                            </a:spcAft>
                          </a:pPr>
                          <a:r>
                            <a:rPr lang="en-US" sz="2000" b="0">
                              <a:solidFill>
                                <a:schemeClr val="tx1"/>
                              </a:solidFill>
                              <a:effectLst/>
                            </a:rPr>
                            <a:t>25</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a:solidFill>
                                <a:srgbClr val="C00000"/>
                              </a:solidFill>
                              <a:effectLst/>
                            </a:rPr>
                            <a:t>A.</a:t>
                          </a:r>
                          <a:endParaRPr lang="en-US" sz="2000" b="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C00000"/>
                              </a:solidFill>
                              <a:effectLst/>
                            </a:rPr>
                            <a:t>Just a second, I’ll bring a calculator.</a:t>
                          </a:r>
                          <a:endParaRPr lang="en-US" sz="2000" b="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1369376749"/>
                      </a:ext>
                    </a:extLst>
                  </a:tr>
                  <a:tr h="360255">
                    <a:tc>
                      <a:txBody>
                        <a:bodyPr/>
                        <a:lstStyle/>
                        <a:p>
                          <a:pPr algn="just">
                            <a:lnSpc>
                              <a:spcPct val="107000"/>
                            </a:lnSpc>
                            <a:spcAft>
                              <a:spcPts val="0"/>
                            </a:spcAft>
                          </a:pPr>
                          <a:r>
                            <a:rPr lang="en-US" sz="2000" b="0">
                              <a:solidFill>
                                <a:schemeClr val="tx1"/>
                              </a:solidFill>
                              <a:effectLst/>
                            </a:rPr>
                            <a:t>26</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70C0"/>
                              </a:solidFill>
                              <a:effectLst/>
                            </a:rPr>
                            <a:t>B.</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70C0"/>
                              </a:solidFill>
                              <a:effectLst/>
                            </a:rPr>
                            <a:t>Now, let’s say that a kilo of apples costs 5 shekels. </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4281375294"/>
                      </a:ext>
                    </a:extLst>
                  </a:tr>
                  <a:tr h="360255">
                    <a:tc>
                      <a:txBody>
                        <a:bodyPr/>
                        <a:lstStyle/>
                        <a:p>
                          <a:pPr algn="just">
                            <a:lnSpc>
                              <a:spcPct val="107000"/>
                            </a:lnSpc>
                            <a:spcAft>
                              <a:spcPts val="0"/>
                            </a:spcAft>
                          </a:pPr>
                          <a:r>
                            <a:rPr lang="en-US" sz="2000" b="0">
                              <a:solidFill>
                                <a:schemeClr val="tx1"/>
                              </a:solidFill>
                              <a:effectLst/>
                            </a:rPr>
                            <a:t>27</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B050"/>
                              </a:solidFill>
                              <a:effectLst/>
                            </a:rPr>
                            <a:t>M.</a:t>
                          </a:r>
                          <a:endParaRPr lang="en-US" sz="2000" b="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endParaRPr lang="en-US"/>
                        </a:p>
                      </a:txBody>
                      <a:tcPr marL="68580" marR="68580" marT="0" marB="0">
                        <a:blipFill>
                          <a:blip r:embed="rId3"/>
                          <a:stretch>
                            <a:fillRect l="-14265" t="-493220" r="-291" b="-708475"/>
                          </a:stretch>
                        </a:blipFill>
                      </a:tcPr>
                    </a:tc>
                    <a:extLst>
                      <a:ext uri="{0D108BD9-81ED-4DB2-BD59-A6C34878D82A}">
                        <a16:rowId xmlns:a16="http://schemas.microsoft.com/office/drawing/2014/main" val="2808595644"/>
                      </a:ext>
                    </a:extLst>
                  </a:tr>
                  <a:tr h="360255">
                    <a:tc>
                      <a:txBody>
                        <a:bodyPr/>
                        <a:lstStyle/>
                        <a:p>
                          <a:pPr algn="just">
                            <a:lnSpc>
                              <a:spcPct val="107000"/>
                            </a:lnSpc>
                            <a:spcAft>
                              <a:spcPts val="0"/>
                            </a:spcAft>
                          </a:pPr>
                          <a:r>
                            <a:rPr lang="en-US" sz="2000" b="0">
                              <a:solidFill>
                                <a:schemeClr val="tx1"/>
                              </a:solidFill>
                              <a:effectLst/>
                            </a:rPr>
                            <a:t>28</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70C0"/>
                              </a:solidFill>
                              <a:effectLst/>
                            </a:rPr>
                            <a:t>B.</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70C0"/>
                              </a:solidFill>
                              <a:effectLst/>
                            </a:rPr>
                            <a:t>Yes. </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2705196304"/>
                      </a:ext>
                    </a:extLst>
                  </a:tr>
                  <a:tr h="360255">
                    <a:tc>
                      <a:txBody>
                        <a:bodyPr/>
                        <a:lstStyle/>
                        <a:p>
                          <a:pPr algn="just">
                            <a:lnSpc>
                              <a:spcPct val="107000"/>
                            </a:lnSpc>
                            <a:spcAft>
                              <a:spcPts val="0"/>
                            </a:spcAft>
                          </a:pPr>
                          <a:r>
                            <a:rPr lang="en-US" sz="2000" b="0">
                              <a:solidFill>
                                <a:schemeClr val="tx1"/>
                              </a:solidFill>
                              <a:effectLst/>
                            </a:rPr>
                            <a:t>29</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B050"/>
                              </a:solidFill>
                              <a:effectLst/>
                            </a:rPr>
                            <a:t>M.</a:t>
                          </a:r>
                          <a:endParaRPr lang="en-US" sz="2000" b="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B050"/>
                              </a:solidFill>
                              <a:effectLst/>
                            </a:rPr>
                            <a:t>So, this is 1 plus 25</a:t>
                          </a:r>
                          <a:endParaRPr lang="en-US" sz="2000" b="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3511448294"/>
                      </a:ext>
                    </a:extLst>
                  </a:tr>
                  <a:tr h="360255">
                    <a:tc>
                      <a:txBody>
                        <a:bodyPr/>
                        <a:lstStyle/>
                        <a:p>
                          <a:pPr algn="just">
                            <a:lnSpc>
                              <a:spcPct val="107000"/>
                            </a:lnSpc>
                            <a:spcAft>
                              <a:spcPts val="0"/>
                            </a:spcAft>
                          </a:pPr>
                          <a:r>
                            <a:rPr lang="en-US" sz="2000" b="0">
                              <a:solidFill>
                                <a:schemeClr val="tx1"/>
                              </a:solidFill>
                              <a:effectLst/>
                            </a:rPr>
                            <a:t>30</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C00000"/>
                              </a:solidFill>
                              <a:effectLst/>
                            </a:rPr>
                            <a:t>A.</a:t>
                          </a:r>
                          <a:endParaRPr lang="en-US" sz="2000" b="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C00000"/>
                              </a:solidFill>
                              <a:effectLst/>
                            </a:rPr>
                            <a:t>As though, OK, let’s say that a kilo of pears costs 5 shekels. </a:t>
                          </a:r>
                          <a:endParaRPr lang="en-US" sz="2000" b="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1936104421"/>
                      </a:ext>
                    </a:extLst>
                  </a:tr>
                  <a:tr h="999399">
                    <a:tc>
                      <a:txBody>
                        <a:bodyPr/>
                        <a:lstStyle/>
                        <a:p>
                          <a:pPr algn="just">
                            <a:lnSpc>
                              <a:spcPct val="107000"/>
                            </a:lnSpc>
                            <a:spcAft>
                              <a:spcPts val="0"/>
                            </a:spcAft>
                          </a:pPr>
                          <a:r>
                            <a:rPr lang="en-US" sz="2000" b="0">
                              <a:solidFill>
                                <a:schemeClr val="tx1"/>
                              </a:solidFill>
                              <a:effectLst/>
                            </a:rPr>
                            <a:t>31</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70C0"/>
                              </a:solidFill>
                              <a:effectLst/>
                            </a:rPr>
                            <a:t>B</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70C0"/>
                              </a:solidFill>
                              <a:effectLst/>
                            </a:rPr>
                            <a:t>Oh, you see? If you do…OK, let’s say that we concluded that this is 6.25, and if you take 0.75 of this, it is not 5. Do you understand? </a:t>
                          </a:r>
                          <a:r>
                            <a:rPr lang="en-US" sz="2000" b="0" dirty="0" smtClean="0">
                              <a:solidFill>
                                <a:srgbClr val="0070C0"/>
                              </a:solidFill>
                              <a:effectLst/>
                            </a:rPr>
                            <a:t/>
                          </a:r>
                          <a:br>
                            <a:rPr lang="en-US" sz="2000" b="0" dirty="0" smtClean="0">
                              <a:solidFill>
                                <a:srgbClr val="0070C0"/>
                              </a:solidFill>
                              <a:effectLst/>
                            </a:rPr>
                          </a:br>
                          <a:r>
                            <a:rPr lang="en-US" sz="2000" b="0" dirty="0" smtClean="0">
                              <a:solidFill>
                                <a:srgbClr val="0070C0"/>
                              </a:solidFill>
                              <a:effectLst/>
                            </a:rPr>
                            <a:t>It </a:t>
                          </a:r>
                          <a:r>
                            <a:rPr lang="en-US" sz="2000" b="0" dirty="0">
                              <a:solidFill>
                                <a:srgbClr val="0070C0"/>
                              </a:solidFill>
                              <a:effectLst/>
                            </a:rPr>
                            <a:t>is as if, 0.75 of this, it does not say 1.25 multiply this. </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4115899476"/>
                      </a:ext>
                    </a:extLst>
                  </a:tr>
                  <a:tr h="360255">
                    <a:tc>
                      <a:txBody>
                        <a:bodyPr/>
                        <a:lstStyle/>
                        <a:p>
                          <a:pPr algn="just">
                            <a:lnSpc>
                              <a:spcPct val="107000"/>
                            </a:lnSpc>
                            <a:spcAft>
                              <a:spcPts val="0"/>
                            </a:spcAft>
                          </a:pPr>
                          <a:r>
                            <a:rPr lang="en-US" sz="2000" b="0">
                              <a:solidFill>
                                <a:schemeClr val="tx1"/>
                              </a:solidFill>
                              <a:effectLst/>
                            </a:rPr>
                            <a:t>32</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C00000"/>
                              </a:solidFill>
                              <a:effectLst/>
                            </a:rPr>
                            <a:t>A.</a:t>
                          </a:r>
                          <a:endParaRPr lang="en-US" sz="2000" b="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endParaRPr lang="en-US"/>
                        </a:p>
                      </a:txBody>
                      <a:tcPr marL="68580" marR="68580" marT="0" marB="0">
                        <a:blipFill>
                          <a:blip r:embed="rId3"/>
                          <a:stretch>
                            <a:fillRect l="-14265" t="-1172881" r="-291" b="-28814"/>
                          </a:stretch>
                        </a:blipFill>
                      </a:tcPr>
                    </a:tc>
                    <a:extLst>
                      <a:ext uri="{0D108BD9-81ED-4DB2-BD59-A6C34878D82A}">
                        <a16:rowId xmlns:a16="http://schemas.microsoft.com/office/drawing/2014/main" val="1988420730"/>
                      </a:ext>
                    </a:extLst>
                  </a:tr>
                </a:tbl>
              </a:graphicData>
            </a:graphic>
          </p:graphicFrame>
        </mc:Fallback>
      </mc:AlternateContent>
      <p:sp>
        <p:nvSpPr>
          <p:cNvPr id="3" name="Cloud Callout 2"/>
          <p:cNvSpPr/>
          <p:nvPr/>
        </p:nvSpPr>
        <p:spPr>
          <a:xfrm>
            <a:off x="9284208" y="3685032"/>
            <a:ext cx="2907792" cy="1920240"/>
          </a:xfrm>
          <a:prstGeom prst="cloudCallout">
            <a:avLst>
              <a:gd name="adj1" fmla="val -30896"/>
              <a:gd name="adj2" fmla="val 1339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Independent solving the problem (B &amp; A) F-ISP</a:t>
            </a:r>
          </a:p>
        </p:txBody>
      </p:sp>
      <p:grpSp>
        <p:nvGrpSpPr>
          <p:cNvPr id="7" name="Group 6"/>
          <p:cNvGrpSpPr/>
          <p:nvPr/>
        </p:nvGrpSpPr>
        <p:grpSpPr>
          <a:xfrm>
            <a:off x="2237232" y="3438144"/>
            <a:ext cx="7245096" cy="1048884"/>
            <a:chOff x="2237232" y="3438144"/>
            <a:chExt cx="7245096" cy="1048884"/>
          </a:xfrm>
        </p:grpSpPr>
        <p:sp>
          <p:nvSpPr>
            <p:cNvPr id="5" name="Flowchart: Terminator 4"/>
            <p:cNvSpPr/>
            <p:nvPr/>
          </p:nvSpPr>
          <p:spPr>
            <a:xfrm>
              <a:off x="2237232" y="3438144"/>
              <a:ext cx="7245096" cy="356988"/>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Terminator 5"/>
            <p:cNvSpPr/>
            <p:nvPr/>
          </p:nvSpPr>
          <p:spPr>
            <a:xfrm>
              <a:off x="2252472" y="4187952"/>
              <a:ext cx="2273808" cy="299076"/>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Cloud Callout 7"/>
          <p:cNvSpPr/>
          <p:nvPr/>
        </p:nvSpPr>
        <p:spPr>
          <a:xfrm>
            <a:off x="8412480" y="2551176"/>
            <a:ext cx="2523744" cy="1481328"/>
          </a:xfrm>
          <a:prstGeom prst="cloudCallout">
            <a:avLst>
              <a:gd name="adj1" fmla="val -53442"/>
              <a:gd name="adj2" fmla="val 6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Exploring the solution narrative (M) </a:t>
            </a:r>
            <a:br>
              <a:rPr lang="en-US" dirty="0"/>
            </a:br>
            <a:r>
              <a:rPr lang="en-US" dirty="0"/>
              <a:t>F-ESN</a:t>
            </a:r>
          </a:p>
        </p:txBody>
      </p:sp>
      <p:sp>
        <p:nvSpPr>
          <p:cNvPr id="9" name="Up Ribbon 8"/>
          <p:cNvSpPr/>
          <p:nvPr/>
        </p:nvSpPr>
        <p:spPr>
          <a:xfrm rot="20532143">
            <a:off x="35118" y="945295"/>
            <a:ext cx="3310128" cy="748075"/>
          </a:xfrm>
          <a:prstGeom prst="ribbon2">
            <a:avLst>
              <a:gd name="adj1" fmla="val 16667"/>
              <a:gd name="adj2" fmla="val 643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Why is Sofia wrong?</a:t>
            </a:r>
          </a:p>
        </p:txBody>
      </p:sp>
      <p:sp>
        <p:nvSpPr>
          <p:cNvPr id="10" name="Footer Placeholder 9"/>
          <p:cNvSpPr>
            <a:spLocks noGrp="1"/>
          </p:cNvSpPr>
          <p:nvPr>
            <p:ph type="ftr" sz="quarter" idx="11"/>
          </p:nvPr>
        </p:nvSpPr>
        <p:spPr/>
        <p:txBody>
          <a:bodyPr/>
          <a:lstStyle/>
          <a:p>
            <a:r>
              <a:rPr lang="en-US"/>
              <a:t>Michal tabach, TabachM@tauex.tau.ac.il</a:t>
            </a:r>
          </a:p>
        </p:txBody>
      </p:sp>
    </p:spTree>
    <p:custDataLst>
      <p:tags r:id="rId1"/>
    </p:custDataLst>
    <p:extLst>
      <p:ext uri="{BB962C8B-B14F-4D97-AF65-F5344CB8AC3E}">
        <p14:creationId xmlns:p14="http://schemas.microsoft.com/office/powerpoint/2010/main" val="410532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Group2, Episode 2, </a:t>
            </a:r>
            <a:r>
              <a:rPr lang="en-US" b="1" dirty="0">
                <a:solidFill>
                  <a:schemeClr val="accent1"/>
                </a:solidFill>
              </a:rPr>
              <a:t>Dialogical moves</a:t>
            </a:r>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4015709871"/>
                  </p:ext>
                </p:extLst>
              </p:nvPr>
            </p:nvGraphicFramePr>
            <p:xfrm>
              <a:off x="1097280" y="1737360"/>
              <a:ext cx="9556388" cy="4494940"/>
            </p:xfrm>
            <a:graphic>
              <a:graphicData uri="http://schemas.openxmlformats.org/drawingml/2006/table">
                <a:tbl>
                  <a:tblPr firstRow="1" firstCol="1" bandRow="1">
                    <a:tableStyleId>{5C22544A-7EE6-4342-B048-85BDC9FD1C3A}</a:tableStyleId>
                  </a:tblPr>
                  <a:tblGrid>
                    <a:gridCol w="573507">
                      <a:extLst>
                        <a:ext uri="{9D8B030D-6E8A-4147-A177-3AD203B41FA5}">
                          <a16:colId xmlns:a16="http://schemas.microsoft.com/office/drawing/2014/main" val="1456545230"/>
                        </a:ext>
                      </a:extLst>
                    </a:gridCol>
                    <a:gridCol w="609352">
                      <a:extLst>
                        <a:ext uri="{9D8B030D-6E8A-4147-A177-3AD203B41FA5}">
                          <a16:colId xmlns:a16="http://schemas.microsoft.com/office/drawing/2014/main" val="1384740465"/>
                        </a:ext>
                      </a:extLst>
                    </a:gridCol>
                    <a:gridCol w="8373529">
                      <a:extLst>
                        <a:ext uri="{9D8B030D-6E8A-4147-A177-3AD203B41FA5}">
                          <a16:colId xmlns:a16="http://schemas.microsoft.com/office/drawing/2014/main" val="4263612119"/>
                        </a:ext>
                      </a:extLst>
                    </a:gridCol>
                  </a:tblGrid>
                  <a:tr h="973756">
                    <a:tc>
                      <a:txBody>
                        <a:bodyPr/>
                        <a:lstStyle/>
                        <a:p>
                          <a:pPr algn="just">
                            <a:lnSpc>
                              <a:spcPct val="107000"/>
                            </a:lnSpc>
                            <a:spcAft>
                              <a:spcPts val="0"/>
                            </a:spcAft>
                          </a:pPr>
                          <a:r>
                            <a:rPr lang="en-US" sz="2000" b="0" dirty="0">
                              <a:solidFill>
                                <a:schemeClr val="tx1"/>
                              </a:solidFill>
                              <a:effectLst/>
                            </a:rPr>
                            <a:t>24</a:t>
                          </a:r>
                          <a:endParaRPr lang="en-US" sz="20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a:solidFill>
                                <a:srgbClr val="0070C0"/>
                              </a:solidFill>
                              <a:effectLst/>
                            </a:rPr>
                            <a:t>B.</a:t>
                          </a:r>
                          <a:endParaRPr lang="en-US" sz="2000" b="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i="1" dirty="0">
                              <a:solidFill>
                                <a:srgbClr val="0070C0"/>
                              </a:solidFill>
                              <a:effectLst/>
                            </a:rPr>
                            <a:t>Now let’s construct an example. Say, the price for a kilo [of pears] is 5 shekels.</a:t>
                          </a:r>
                          <a:r>
                            <a:rPr lang="en-US" sz="2000" b="0" dirty="0">
                              <a:solidFill>
                                <a:srgbClr val="0070C0"/>
                              </a:solidFill>
                              <a:effectLst/>
                            </a:rPr>
                            <a:t> </a:t>
                          </a:r>
                          <a:r>
                            <a:rPr lang="en-US" sz="2000" b="1" dirty="0">
                              <a:solidFill>
                                <a:srgbClr val="0070C0"/>
                              </a:solidFill>
                              <a:effectLst>
                                <a:outerShdw blurRad="38100" dist="38100" dir="2700000" algn="tl">
                                  <a:srgbClr val="000000">
                                    <a:alpha val="43137"/>
                                  </a:srgbClr>
                                </a:outerShdw>
                              </a:effectLst>
                            </a:rPr>
                            <a:t>Right?</a:t>
                          </a:r>
                          <a:r>
                            <a:rPr lang="en-US" sz="2000" b="0" dirty="0">
                              <a:solidFill>
                                <a:srgbClr val="0070C0"/>
                              </a:solidFill>
                              <a:effectLst/>
                            </a:rPr>
                            <a:t> </a:t>
                          </a:r>
                          <a:r>
                            <a:rPr lang="en-US" sz="2000" b="0" i="1" dirty="0">
                              <a:solidFill>
                                <a:srgbClr val="0070C0"/>
                              </a:solidFill>
                              <a:effectLst/>
                            </a:rPr>
                            <a:t>Then the price of a kilo of apples is 6.25.</a:t>
                          </a:r>
                          <a:r>
                            <a:rPr lang="en-US" sz="2000" b="0" dirty="0">
                              <a:solidFill>
                                <a:srgbClr val="0070C0"/>
                              </a:solidFill>
                              <a:effectLst/>
                            </a:rPr>
                            <a:t> </a:t>
                          </a:r>
                          <a:r>
                            <a:rPr lang="en-US" sz="2000" b="1" kern="1200" dirty="0">
                              <a:solidFill>
                                <a:srgbClr val="0070C0"/>
                              </a:solidFill>
                              <a:effectLst>
                                <a:outerShdw blurRad="38100" dist="38100" dir="2700000" algn="tl">
                                  <a:srgbClr val="000000">
                                    <a:alpha val="43137"/>
                                  </a:srgbClr>
                                </a:outerShdw>
                              </a:effectLst>
                              <a:latin typeface="+mn-lt"/>
                              <a:ea typeface="+mn-ea"/>
                              <a:cs typeface="+mn-cs"/>
                            </a:rPr>
                            <a:t>OK?</a:t>
                          </a:r>
                          <a:r>
                            <a:rPr lang="en-US" sz="2000" b="0" dirty="0">
                              <a:solidFill>
                                <a:srgbClr val="0070C0"/>
                              </a:solidFill>
                              <a:effectLst/>
                            </a:rPr>
                            <a:t> </a:t>
                          </a:r>
                          <a:r>
                            <a:rPr lang="en-US" sz="2000" b="0" i="1" dirty="0">
                              <a:solidFill>
                                <a:srgbClr val="0070C0"/>
                              </a:solidFill>
                              <a:effectLst/>
                            </a:rPr>
                            <a:t>But what if this increases, say by 2 shekels? As if we do a different number,</a:t>
                          </a:r>
                          <a:r>
                            <a:rPr lang="en-US" sz="2000" b="0" dirty="0">
                              <a:solidFill>
                                <a:srgbClr val="0070C0"/>
                              </a:solidFill>
                              <a:effectLst/>
                            </a:rPr>
                            <a:t> </a:t>
                          </a:r>
                          <a:r>
                            <a:rPr lang="en-US" sz="2000" b="1" kern="1200" dirty="0">
                              <a:solidFill>
                                <a:srgbClr val="0070C0"/>
                              </a:solidFill>
                              <a:effectLst>
                                <a:outerShdw blurRad="38100" dist="38100" dir="2700000" algn="tl">
                                  <a:srgbClr val="000000">
                                    <a:alpha val="43137"/>
                                  </a:srgbClr>
                                </a:outerShdw>
                              </a:effectLst>
                              <a:latin typeface="+mn-lt"/>
                              <a:ea typeface="+mn-ea"/>
                              <a:cs typeface="+mn-cs"/>
                            </a:rPr>
                            <a:t>OK?</a:t>
                          </a:r>
                          <a:r>
                            <a:rPr lang="en-US" sz="2000" b="0" dirty="0">
                              <a:solidFill>
                                <a:srgbClr val="0070C0"/>
                              </a:solidFill>
                              <a:effectLst/>
                            </a:rPr>
                            <a:t> Not 5. </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2245362226"/>
                      </a:ext>
                    </a:extLst>
                  </a:tr>
                  <a:tr h="360255">
                    <a:tc>
                      <a:txBody>
                        <a:bodyPr/>
                        <a:lstStyle/>
                        <a:p>
                          <a:pPr algn="just">
                            <a:lnSpc>
                              <a:spcPct val="107000"/>
                            </a:lnSpc>
                            <a:spcAft>
                              <a:spcPts val="0"/>
                            </a:spcAft>
                          </a:pPr>
                          <a:r>
                            <a:rPr lang="en-US" sz="2000" b="0">
                              <a:solidFill>
                                <a:schemeClr val="tx1"/>
                              </a:solidFill>
                              <a:effectLst/>
                            </a:rPr>
                            <a:t>25</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a:solidFill>
                                <a:srgbClr val="C00000"/>
                              </a:solidFill>
                              <a:effectLst/>
                            </a:rPr>
                            <a:t>A.</a:t>
                          </a:r>
                          <a:endParaRPr lang="en-US" sz="2000" b="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C00000"/>
                              </a:solidFill>
                              <a:effectLst/>
                            </a:rPr>
                            <a:t>Just a second, I’ll bring a calculator.</a:t>
                          </a:r>
                          <a:endParaRPr lang="en-US" sz="2000" b="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1369376749"/>
                      </a:ext>
                    </a:extLst>
                  </a:tr>
                  <a:tr h="360255">
                    <a:tc>
                      <a:txBody>
                        <a:bodyPr/>
                        <a:lstStyle/>
                        <a:p>
                          <a:pPr algn="just">
                            <a:lnSpc>
                              <a:spcPct val="107000"/>
                            </a:lnSpc>
                            <a:spcAft>
                              <a:spcPts val="0"/>
                            </a:spcAft>
                          </a:pPr>
                          <a:r>
                            <a:rPr lang="en-US" sz="2000" b="0">
                              <a:solidFill>
                                <a:schemeClr val="tx1"/>
                              </a:solidFill>
                              <a:effectLst/>
                            </a:rPr>
                            <a:t>26</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70C0"/>
                              </a:solidFill>
                              <a:effectLst/>
                            </a:rPr>
                            <a:t>B.</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i="1" dirty="0">
                              <a:solidFill>
                                <a:srgbClr val="0070C0"/>
                              </a:solidFill>
                              <a:effectLst/>
                            </a:rPr>
                            <a:t>Now, let’s say that a kilo of apples costs 5 shekels</a:t>
                          </a:r>
                          <a:r>
                            <a:rPr lang="en-US" sz="2000" b="0" dirty="0">
                              <a:solidFill>
                                <a:srgbClr val="0070C0"/>
                              </a:solidFill>
                              <a:effectLst/>
                            </a:rPr>
                            <a:t>. </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4281375294"/>
                      </a:ext>
                    </a:extLst>
                  </a:tr>
                  <a:tr h="360255">
                    <a:tc>
                      <a:txBody>
                        <a:bodyPr/>
                        <a:lstStyle/>
                        <a:p>
                          <a:pPr algn="just">
                            <a:lnSpc>
                              <a:spcPct val="107000"/>
                            </a:lnSpc>
                            <a:spcAft>
                              <a:spcPts val="0"/>
                            </a:spcAft>
                          </a:pPr>
                          <a:r>
                            <a:rPr lang="en-US" sz="2000" b="0">
                              <a:solidFill>
                                <a:schemeClr val="tx1"/>
                              </a:solidFill>
                              <a:effectLst/>
                            </a:rPr>
                            <a:t>27</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B050"/>
                              </a:solidFill>
                              <a:effectLst/>
                            </a:rPr>
                            <a:t>M.</a:t>
                          </a:r>
                          <a:endParaRPr lang="en-US" sz="2000" b="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u="sng" dirty="0">
                              <a:solidFill>
                                <a:srgbClr val="00B050"/>
                              </a:solidFill>
                              <a:effectLst/>
                            </a:rPr>
                            <a:t>All this as if for the first time? From the beginning?</a:t>
                          </a:r>
                          <a:r>
                            <a:rPr lang="en-US" sz="2000" b="0" dirty="0">
                              <a:solidFill>
                                <a:srgbClr val="00B050"/>
                              </a:solidFill>
                              <a:effectLst/>
                            </a:rPr>
                            <a:t> </a:t>
                          </a:r>
                          <a:r>
                            <a:rPr lang="en-US" sz="2000" b="0" i="1" dirty="0">
                              <a:solidFill>
                                <a:srgbClr val="00B050"/>
                              </a:solidFill>
                              <a:effectLst/>
                            </a:rPr>
                            <a:t>This plus 25 of </a:t>
                          </a:r>
                          <a14:m>
                            <m:oMath xmlns:m="http://schemas.openxmlformats.org/officeDocument/2006/math">
                              <m:r>
                                <a:rPr lang="en-US" sz="2000" b="0" i="1">
                                  <a:solidFill>
                                    <a:srgbClr val="00B050"/>
                                  </a:solidFill>
                                  <a:effectLst/>
                                  <a:latin typeface="Cambria Math" panose="02040503050406030204" pitchFamily="18" charset="0"/>
                                </a:rPr>
                                <m:t>𝑥</m:t>
                              </m:r>
                              <m:r>
                                <a:rPr lang="en-US" sz="2000" b="0">
                                  <a:solidFill>
                                    <a:srgbClr val="00B050"/>
                                  </a:solidFill>
                                  <a:effectLst/>
                                  <a:latin typeface="Cambria Math" panose="02040503050406030204" pitchFamily="18" charset="0"/>
                                </a:rPr>
                                <m:t> </m:t>
                              </m:r>
                            </m:oMath>
                          </a14:m>
                          <a:r>
                            <a:rPr lang="en-US" sz="2000" b="0" dirty="0">
                              <a:solidFill>
                                <a:srgbClr val="00B050"/>
                              </a:solidFill>
                              <a:effectLst/>
                            </a:rPr>
                            <a:t>. </a:t>
                          </a:r>
                          <a:r>
                            <a:rPr lang="en-US" sz="2000" b="1" dirty="0">
                              <a:solidFill>
                                <a:srgbClr val="00B050"/>
                              </a:solidFill>
                              <a:effectLst/>
                            </a:rPr>
                            <a:t>Right? </a:t>
                          </a:r>
                          <a:endParaRPr lang="en-US" sz="20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2808595644"/>
                      </a:ext>
                    </a:extLst>
                  </a:tr>
                  <a:tr h="360255">
                    <a:tc>
                      <a:txBody>
                        <a:bodyPr/>
                        <a:lstStyle/>
                        <a:p>
                          <a:pPr algn="just">
                            <a:lnSpc>
                              <a:spcPct val="107000"/>
                            </a:lnSpc>
                            <a:spcAft>
                              <a:spcPts val="0"/>
                            </a:spcAft>
                          </a:pPr>
                          <a:r>
                            <a:rPr lang="en-US" sz="2000" b="0">
                              <a:solidFill>
                                <a:schemeClr val="tx1"/>
                              </a:solidFill>
                              <a:effectLst/>
                            </a:rPr>
                            <a:t>28</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70C0"/>
                              </a:solidFill>
                              <a:effectLst/>
                            </a:rPr>
                            <a:t>B.</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u="sng" dirty="0">
                              <a:solidFill>
                                <a:srgbClr val="0070C0"/>
                              </a:solidFill>
                              <a:effectLst/>
                            </a:rPr>
                            <a:t>Yes</a:t>
                          </a:r>
                          <a:r>
                            <a:rPr lang="en-US" sz="2000" b="0" dirty="0">
                              <a:solidFill>
                                <a:srgbClr val="0070C0"/>
                              </a:solidFill>
                              <a:effectLst/>
                            </a:rPr>
                            <a:t>. </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2705196304"/>
                      </a:ext>
                    </a:extLst>
                  </a:tr>
                  <a:tr h="360255">
                    <a:tc>
                      <a:txBody>
                        <a:bodyPr/>
                        <a:lstStyle/>
                        <a:p>
                          <a:pPr algn="just">
                            <a:lnSpc>
                              <a:spcPct val="107000"/>
                            </a:lnSpc>
                            <a:spcAft>
                              <a:spcPts val="0"/>
                            </a:spcAft>
                          </a:pPr>
                          <a:r>
                            <a:rPr lang="en-US" sz="2000" b="0">
                              <a:solidFill>
                                <a:schemeClr val="tx1"/>
                              </a:solidFill>
                              <a:effectLst/>
                            </a:rPr>
                            <a:t>29</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B050"/>
                              </a:solidFill>
                              <a:effectLst/>
                            </a:rPr>
                            <a:t>M.</a:t>
                          </a:r>
                          <a:endParaRPr lang="en-US" sz="2000" b="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i="1" dirty="0">
                              <a:solidFill>
                                <a:srgbClr val="00B050"/>
                              </a:solidFill>
                              <a:effectLst/>
                            </a:rPr>
                            <a:t>So, this is 1 plus 25</a:t>
                          </a:r>
                          <a:endParaRPr lang="en-US" sz="2000" b="0" i="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3511448294"/>
                      </a:ext>
                    </a:extLst>
                  </a:tr>
                  <a:tr h="360255">
                    <a:tc>
                      <a:txBody>
                        <a:bodyPr/>
                        <a:lstStyle/>
                        <a:p>
                          <a:pPr algn="just">
                            <a:lnSpc>
                              <a:spcPct val="107000"/>
                            </a:lnSpc>
                            <a:spcAft>
                              <a:spcPts val="0"/>
                            </a:spcAft>
                          </a:pPr>
                          <a:r>
                            <a:rPr lang="en-US" sz="2000" b="0">
                              <a:solidFill>
                                <a:schemeClr val="tx1"/>
                              </a:solidFill>
                              <a:effectLst/>
                            </a:rPr>
                            <a:t>30</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C00000"/>
                              </a:solidFill>
                              <a:effectLst/>
                            </a:rPr>
                            <a:t>A.</a:t>
                          </a:r>
                          <a:endParaRPr lang="en-US" sz="2000" b="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u="sng" dirty="0">
                              <a:solidFill>
                                <a:srgbClr val="C00000"/>
                              </a:solidFill>
                              <a:effectLst/>
                            </a:rPr>
                            <a:t>As though, OK, let’s say that a kilo of pears costs 5 shekels</a:t>
                          </a:r>
                          <a:r>
                            <a:rPr lang="en-US" sz="2000" b="0" dirty="0">
                              <a:solidFill>
                                <a:srgbClr val="C00000"/>
                              </a:solidFill>
                              <a:effectLst/>
                            </a:rPr>
                            <a:t>. </a:t>
                          </a:r>
                          <a:endParaRPr lang="en-US" sz="2000" b="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1936104421"/>
                      </a:ext>
                    </a:extLst>
                  </a:tr>
                  <a:tr h="999399">
                    <a:tc>
                      <a:txBody>
                        <a:bodyPr/>
                        <a:lstStyle/>
                        <a:p>
                          <a:pPr algn="just">
                            <a:lnSpc>
                              <a:spcPct val="107000"/>
                            </a:lnSpc>
                            <a:spcAft>
                              <a:spcPts val="0"/>
                            </a:spcAft>
                          </a:pPr>
                          <a:r>
                            <a:rPr lang="en-US" sz="2000" b="0">
                              <a:solidFill>
                                <a:schemeClr val="tx1"/>
                              </a:solidFill>
                              <a:effectLst/>
                            </a:rPr>
                            <a:t>31</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70C0"/>
                              </a:solidFill>
                              <a:effectLst/>
                            </a:rPr>
                            <a:t>B</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1" kern="1200" dirty="0">
                              <a:solidFill>
                                <a:srgbClr val="0070C0"/>
                              </a:solidFill>
                              <a:effectLst>
                                <a:outerShdw blurRad="38100" dist="38100" dir="2700000" algn="tl">
                                  <a:srgbClr val="000000">
                                    <a:alpha val="43137"/>
                                  </a:srgbClr>
                                </a:outerShdw>
                              </a:effectLst>
                              <a:latin typeface="+mn-lt"/>
                              <a:ea typeface="+mn-ea"/>
                              <a:cs typeface="+mn-cs"/>
                            </a:rPr>
                            <a:t>Oh, you see? </a:t>
                          </a:r>
                          <a:r>
                            <a:rPr lang="en-US" sz="2000" b="0" i="1" dirty="0">
                              <a:solidFill>
                                <a:srgbClr val="0070C0"/>
                              </a:solidFill>
                              <a:effectLst/>
                            </a:rPr>
                            <a:t>If you do…OK, let’s say that we concluded that this is 6.25, and if you take 0.75 of this, it is not 5.</a:t>
                          </a:r>
                          <a:r>
                            <a:rPr lang="en-US" sz="2000" b="0" dirty="0">
                              <a:solidFill>
                                <a:srgbClr val="0070C0"/>
                              </a:solidFill>
                              <a:effectLst/>
                            </a:rPr>
                            <a:t> </a:t>
                          </a:r>
                          <a:r>
                            <a:rPr lang="en-US" sz="2000" b="1" kern="1200" dirty="0">
                              <a:solidFill>
                                <a:srgbClr val="0070C0"/>
                              </a:solidFill>
                              <a:effectLst>
                                <a:outerShdw blurRad="38100" dist="38100" dir="2700000" algn="tl">
                                  <a:srgbClr val="000000">
                                    <a:alpha val="43137"/>
                                  </a:srgbClr>
                                </a:outerShdw>
                              </a:effectLst>
                              <a:latin typeface="+mn-lt"/>
                              <a:ea typeface="+mn-ea"/>
                              <a:cs typeface="+mn-cs"/>
                            </a:rPr>
                            <a:t>Do you understand? </a:t>
                          </a:r>
                          <a:r>
                            <a:rPr lang="en-US" sz="2000" b="0" i="1" dirty="0">
                              <a:solidFill>
                                <a:srgbClr val="0070C0"/>
                              </a:solidFill>
                              <a:effectLst/>
                            </a:rPr>
                            <a:t>It is as if, 0.75 of this, it does not say 1.25 multiply this. </a:t>
                          </a:r>
                          <a:endParaRPr lang="en-US" sz="2000" b="0" i="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4115899476"/>
                      </a:ext>
                    </a:extLst>
                  </a:tr>
                  <a:tr h="360255">
                    <a:tc>
                      <a:txBody>
                        <a:bodyPr/>
                        <a:lstStyle/>
                        <a:p>
                          <a:pPr algn="just">
                            <a:lnSpc>
                              <a:spcPct val="107000"/>
                            </a:lnSpc>
                            <a:spcAft>
                              <a:spcPts val="0"/>
                            </a:spcAft>
                          </a:pPr>
                          <a:r>
                            <a:rPr lang="en-US" sz="2000" b="0">
                              <a:solidFill>
                                <a:schemeClr val="tx1"/>
                              </a:solidFill>
                              <a:effectLst/>
                            </a:rPr>
                            <a:t>32</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C00000"/>
                              </a:solidFill>
                              <a:effectLst/>
                            </a:rPr>
                            <a:t>A.</a:t>
                          </a:r>
                          <a:endParaRPr lang="en-US" sz="2000" b="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i="1" dirty="0">
                              <a:solidFill>
                                <a:srgbClr val="C00000"/>
                              </a:solidFill>
                              <a:effectLst/>
                            </a:rPr>
                            <a:t>This 6.25, it is now </a:t>
                          </a:r>
                          <a14:m>
                            <m:oMath xmlns:m="http://schemas.openxmlformats.org/officeDocument/2006/math">
                              <m:r>
                                <a:rPr lang="en-US" sz="2000" b="0" i="1">
                                  <a:solidFill>
                                    <a:srgbClr val="C00000"/>
                                  </a:solidFill>
                                  <a:effectLst/>
                                  <a:latin typeface="Cambria Math" panose="02040503050406030204" pitchFamily="18" charset="0"/>
                                </a:rPr>
                                <m:t>𝑥</m:t>
                              </m:r>
                              <m:r>
                                <a:rPr lang="en-US" sz="2000" b="0" i="1">
                                  <a:solidFill>
                                    <a:srgbClr val="C00000"/>
                                  </a:solidFill>
                                  <a:effectLst/>
                                  <a:latin typeface="Cambria Math" panose="02040503050406030204" pitchFamily="18" charset="0"/>
                                </a:rPr>
                                <m:t>=6.25</m:t>
                              </m:r>
                            </m:oMath>
                          </a14:m>
                          <a:endParaRPr lang="en-US" sz="2000" b="0" i="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1988420730"/>
                      </a:ext>
                    </a:extLst>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4015709871"/>
                  </p:ext>
                </p:extLst>
              </p:nvPr>
            </p:nvGraphicFramePr>
            <p:xfrm>
              <a:off x="1097280" y="1737360"/>
              <a:ext cx="9556388" cy="4494940"/>
            </p:xfrm>
            <a:graphic>
              <a:graphicData uri="http://schemas.openxmlformats.org/drawingml/2006/table">
                <a:tbl>
                  <a:tblPr firstRow="1" firstCol="1" bandRow="1">
                    <a:tableStyleId>{5C22544A-7EE6-4342-B048-85BDC9FD1C3A}</a:tableStyleId>
                  </a:tblPr>
                  <a:tblGrid>
                    <a:gridCol w="573507">
                      <a:extLst>
                        <a:ext uri="{9D8B030D-6E8A-4147-A177-3AD203B41FA5}">
                          <a16:colId xmlns:a16="http://schemas.microsoft.com/office/drawing/2014/main" val="1456545230"/>
                        </a:ext>
                      </a:extLst>
                    </a:gridCol>
                    <a:gridCol w="609352">
                      <a:extLst>
                        <a:ext uri="{9D8B030D-6E8A-4147-A177-3AD203B41FA5}">
                          <a16:colId xmlns:a16="http://schemas.microsoft.com/office/drawing/2014/main" val="1384740465"/>
                        </a:ext>
                      </a:extLst>
                    </a:gridCol>
                    <a:gridCol w="8373529">
                      <a:extLst>
                        <a:ext uri="{9D8B030D-6E8A-4147-A177-3AD203B41FA5}">
                          <a16:colId xmlns:a16="http://schemas.microsoft.com/office/drawing/2014/main" val="4263612119"/>
                        </a:ext>
                      </a:extLst>
                    </a:gridCol>
                  </a:tblGrid>
                  <a:tr h="973756">
                    <a:tc>
                      <a:txBody>
                        <a:bodyPr/>
                        <a:lstStyle/>
                        <a:p>
                          <a:pPr algn="just">
                            <a:lnSpc>
                              <a:spcPct val="107000"/>
                            </a:lnSpc>
                            <a:spcAft>
                              <a:spcPts val="0"/>
                            </a:spcAft>
                          </a:pPr>
                          <a:r>
                            <a:rPr lang="en-US" sz="2000" b="0" dirty="0">
                              <a:solidFill>
                                <a:schemeClr val="tx1"/>
                              </a:solidFill>
                              <a:effectLst/>
                            </a:rPr>
                            <a:t>24</a:t>
                          </a:r>
                          <a:endParaRPr lang="en-US" sz="20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a:solidFill>
                                <a:srgbClr val="0070C0"/>
                              </a:solidFill>
                              <a:effectLst/>
                            </a:rPr>
                            <a:t>B.</a:t>
                          </a:r>
                          <a:endParaRPr lang="en-US" sz="2000" b="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i="1" dirty="0">
                              <a:solidFill>
                                <a:srgbClr val="0070C0"/>
                              </a:solidFill>
                              <a:effectLst/>
                            </a:rPr>
                            <a:t>Now let’s construct an example. Say, the price for a kilo [of pears] is 5 shekels.</a:t>
                          </a:r>
                          <a:r>
                            <a:rPr lang="en-US" sz="2000" b="0" dirty="0">
                              <a:solidFill>
                                <a:srgbClr val="0070C0"/>
                              </a:solidFill>
                              <a:effectLst/>
                            </a:rPr>
                            <a:t> </a:t>
                          </a:r>
                          <a:r>
                            <a:rPr lang="en-US" sz="2000" b="1" dirty="0">
                              <a:solidFill>
                                <a:srgbClr val="0070C0"/>
                              </a:solidFill>
                              <a:effectLst>
                                <a:outerShdw blurRad="38100" dist="38100" dir="2700000" algn="tl">
                                  <a:srgbClr val="000000">
                                    <a:alpha val="43137"/>
                                  </a:srgbClr>
                                </a:outerShdw>
                              </a:effectLst>
                            </a:rPr>
                            <a:t>Right?</a:t>
                          </a:r>
                          <a:r>
                            <a:rPr lang="en-US" sz="2000" b="0" dirty="0">
                              <a:solidFill>
                                <a:srgbClr val="0070C0"/>
                              </a:solidFill>
                              <a:effectLst/>
                            </a:rPr>
                            <a:t> </a:t>
                          </a:r>
                          <a:r>
                            <a:rPr lang="en-US" sz="2000" b="0" i="1" dirty="0">
                              <a:solidFill>
                                <a:srgbClr val="0070C0"/>
                              </a:solidFill>
                              <a:effectLst/>
                            </a:rPr>
                            <a:t>Then the price of a kilo of apples is 6.25.</a:t>
                          </a:r>
                          <a:r>
                            <a:rPr lang="en-US" sz="2000" b="0" dirty="0">
                              <a:solidFill>
                                <a:srgbClr val="0070C0"/>
                              </a:solidFill>
                              <a:effectLst/>
                            </a:rPr>
                            <a:t> </a:t>
                          </a:r>
                          <a:r>
                            <a:rPr lang="en-US" sz="2000" b="1" kern="1200" dirty="0">
                              <a:solidFill>
                                <a:srgbClr val="0070C0"/>
                              </a:solidFill>
                              <a:effectLst>
                                <a:outerShdw blurRad="38100" dist="38100" dir="2700000" algn="tl">
                                  <a:srgbClr val="000000">
                                    <a:alpha val="43137"/>
                                  </a:srgbClr>
                                </a:outerShdw>
                              </a:effectLst>
                              <a:latin typeface="+mn-lt"/>
                              <a:ea typeface="+mn-ea"/>
                              <a:cs typeface="+mn-cs"/>
                            </a:rPr>
                            <a:t>OK?</a:t>
                          </a:r>
                          <a:r>
                            <a:rPr lang="en-US" sz="2000" b="0" dirty="0">
                              <a:solidFill>
                                <a:srgbClr val="0070C0"/>
                              </a:solidFill>
                              <a:effectLst/>
                            </a:rPr>
                            <a:t> </a:t>
                          </a:r>
                          <a:r>
                            <a:rPr lang="en-US" sz="2000" b="0" i="1" dirty="0">
                              <a:solidFill>
                                <a:srgbClr val="0070C0"/>
                              </a:solidFill>
                              <a:effectLst/>
                            </a:rPr>
                            <a:t>But what if this increases, say by 2 shekels? As if we do a different number,</a:t>
                          </a:r>
                          <a:r>
                            <a:rPr lang="en-US" sz="2000" b="0" dirty="0">
                              <a:solidFill>
                                <a:srgbClr val="0070C0"/>
                              </a:solidFill>
                              <a:effectLst/>
                            </a:rPr>
                            <a:t> </a:t>
                          </a:r>
                          <a:r>
                            <a:rPr lang="en-US" sz="2000" b="1" kern="1200" dirty="0">
                              <a:solidFill>
                                <a:srgbClr val="0070C0"/>
                              </a:solidFill>
                              <a:effectLst>
                                <a:outerShdw blurRad="38100" dist="38100" dir="2700000" algn="tl">
                                  <a:srgbClr val="000000">
                                    <a:alpha val="43137"/>
                                  </a:srgbClr>
                                </a:outerShdw>
                              </a:effectLst>
                              <a:latin typeface="+mn-lt"/>
                              <a:ea typeface="+mn-ea"/>
                              <a:cs typeface="+mn-cs"/>
                            </a:rPr>
                            <a:t>OK?</a:t>
                          </a:r>
                          <a:r>
                            <a:rPr lang="en-US" sz="2000" b="0" dirty="0">
                              <a:solidFill>
                                <a:srgbClr val="0070C0"/>
                              </a:solidFill>
                              <a:effectLst/>
                            </a:rPr>
                            <a:t> Not 5. </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2245362226"/>
                      </a:ext>
                    </a:extLst>
                  </a:tr>
                  <a:tr h="360255">
                    <a:tc>
                      <a:txBody>
                        <a:bodyPr/>
                        <a:lstStyle/>
                        <a:p>
                          <a:pPr algn="just">
                            <a:lnSpc>
                              <a:spcPct val="107000"/>
                            </a:lnSpc>
                            <a:spcAft>
                              <a:spcPts val="0"/>
                            </a:spcAft>
                          </a:pPr>
                          <a:r>
                            <a:rPr lang="en-US" sz="2000" b="0">
                              <a:solidFill>
                                <a:schemeClr val="tx1"/>
                              </a:solidFill>
                              <a:effectLst/>
                            </a:rPr>
                            <a:t>25</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a:solidFill>
                                <a:srgbClr val="C00000"/>
                              </a:solidFill>
                              <a:effectLst/>
                            </a:rPr>
                            <a:t>A.</a:t>
                          </a:r>
                          <a:endParaRPr lang="en-US" sz="2000" b="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C00000"/>
                              </a:solidFill>
                              <a:effectLst/>
                            </a:rPr>
                            <a:t>Just a second, I’ll bring a calculator.</a:t>
                          </a:r>
                          <a:endParaRPr lang="en-US" sz="2000" b="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1369376749"/>
                      </a:ext>
                    </a:extLst>
                  </a:tr>
                  <a:tr h="360255">
                    <a:tc>
                      <a:txBody>
                        <a:bodyPr/>
                        <a:lstStyle/>
                        <a:p>
                          <a:pPr algn="just">
                            <a:lnSpc>
                              <a:spcPct val="107000"/>
                            </a:lnSpc>
                            <a:spcAft>
                              <a:spcPts val="0"/>
                            </a:spcAft>
                          </a:pPr>
                          <a:r>
                            <a:rPr lang="en-US" sz="2000" b="0">
                              <a:solidFill>
                                <a:schemeClr val="tx1"/>
                              </a:solidFill>
                              <a:effectLst/>
                            </a:rPr>
                            <a:t>26</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70C0"/>
                              </a:solidFill>
                              <a:effectLst/>
                            </a:rPr>
                            <a:t>B.</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i="1" dirty="0">
                              <a:solidFill>
                                <a:srgbClr val="0070C0"/>
                              </a:solidFill>
                              <a:effectLst/>
                            </a:rPr>
                            <a:t>Now, let’s say that a kilo of apples costs 5 shekels</a:t>
                          </a:r>
                          <a:r>
                            <a:rPr lang="en-US" sz="2000" b="0" dirty="0">
                              <a:solidFill>
                                <a:srgbClr val="0070C0"/>
                              </a:solidFill>
                              <a:effectLst/>
                            </a:rPr>
                            <a:t>. </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4281375294"/>
                      </a:ext>
                    </a:extLst>
                  </a:tr>
                  <a:tr h="360255">
                    <a:tc>
                      <a:txBody>
                        <a:bodyPr/>
                        <a:lstStyle/>
                        <a:p>
                          <a:pPr algn="just">
                            <a:lnSpc>
                              <a:spcPct val="107000"/>
                            </a:lnSpc>
                            <a:spcAft>
                              <a:spcPts val="0"/>
                            </a:spcAft>
                          </a:pPr>
                          <a:r>
                            <a:rPr lang="en-US" sz="2000" b="0">
                              <a:solidFill>
                                <a:schemeClr val="tx1"/>
                              </a:solidFill>
                              <a:effectLst/>
                            </a:rPr>
                            <a:t>27</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B050"/>
                              </a:solidFill>
                              <a:effectLst/>
                            </a:rPr>
                            <a:t>M.</a:t>
                          </a:r>
                          <a:endParaRPr lang="en-US" sz="2000" b="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endParaRPr lang="en-IL"/>
                        </a:p>
                      </a:txBody>
                      <a:tcPr marL="68580" marR="68580" marT="0" marB="0">
                        <a:blipFill>
                          <a:blip r:embed="rId4"/>
                          <a:stretch>
                            <a:fillRect l="-14265" t="-491525" r="-291" b="-708475"/>
                          </a:stretch>
                        </a:blipFill>
                      </a:tcPr>
                    </a:tc>
                    <a:extLst>
                      <a:ext uri="{0D108BD9-81ED-4DB2-BD59-A6C34878D82A}">
                        <a16:rowId xmlns:a16="http://schemas.microsoft.com/office/drawing/2014/main" val="2808595644"/>
                      </a:ext>
                    </a:extLst>
                  </a:tr>
                  <a:tr h="360255">
                    <a:tc>
                      <a:txBody>
                        <a:bodyPr/>
                        <a:lstStyle/>
                        <a:p>
                          <a:pPr algn="just">
                            <a:lnSpc>
                              <a:spcPct val="107000"/>
                            </a:lnSpc>
                            <a:spcAft>
                              <a:spcPts val="0"/>
                            </a:spcAft>
                          </a:pPr>
                          <a:r>
                            <a:rPr lang="en-US" sz="2000" b="0">
                              <a:solidFill>
                                <a:schemeClr val="tx1"/>
                              </a:solidFill>
                              <a:effectLst/>
                            </a:rPr>
                            <a:t>28</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70C0"/>
                              </a:solidFill>
                              <a:effectLst/>
                            </a:rPr>
                            <a:t>B.</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u="sng" dirty="0">
                              <a:solidFill>
                                <a:srgbClr val="0070C0"/>
                              </a:solidFill>
                              <a:effectLst/>
                            </a:rPr>
                            <a:t>Yes</a:t>
                          </a:r>
                          <a:r>
                            <a:rPr lang="en-US" sz="2000" b="0" dirty="0">
                              <a:solidFill>
                                <a:srgbClr val="0070C0"/>
                              </a:solidFill>
                              <a:effectLst/>
                            </a:rPr>
                            <a:t>. </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2705196304"/>
                      </a:ext>
                    </a:extLst>
                  </a:tr>
                  <a:tr h="360255">
                    <a:tc>
                      <a:txBody>
                        <a:bodyPr/>
                        <a:lstStyle/>
                        <a:p>
                          <a:pPr algn="just">
                            <a:lnSpc>
                              <a:spcPct val="107000"/>
                            </a:lnSpc>
                            <a:spcAft>
                              <a:spcPts val="0"/>
                            </a:spcAft>
                          </a:pPr>
                          <a:r>
                            <a:rPr lang="en-US" sz="2000" b="0">
                              <a:solidFill>
                                <a:schemeClr val="tx1"/>
                              </a:solidFill>
                              <a:effectLst/>
                            </a:rPr>
                            <a:t>29</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B050"/>
                              </a:solidFill>
                              <a:effectLst/>
                            </a:rPr>
                            <a:t>M.</a:t>
                          </a:r>
                          <a:endParaRPr lang="en-US" sz="2000" b="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i="1" dirty="0">
                              <a:solidFill>
                                <a:srgbClr val="00B050"/>
                              </a:solidFill>
                              <a:effectLst/>
                            </a:rPr>
                            <a:t>So, this is 1 plus 25</a:t>
                          </a:r>
                          <a:endParaRPr lang="en-US" sz="2000" b="0" i="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3511448294"/>
                      </a:ext>
                    </a:extLst>
                  </a:tr>
                  <a:tr h="360255">
                    <a:tc>
                      <a:txBody>
                        <a:bodyPr/>
                        <a:lstStyle/>
                        <a:p>
                          <a:pPr algn="just">
                            <a:lnSpc>
                              <a:spcPct val="107000"/>
                            </a:lnSpc>
                            <a:spcAft>
                              <a:spcPts val="0"/>
                            </a:spcAft>
                          </a:pPr>
                          <a:r>
                            <a:rPr lang="en-US" sz="2000" b="0">
                              <a:solidFill>
                                <a:schemeClr val="tx1"/>
                              </a:solidFill>
                              <a:effectLst/>
                            </a:rPr>
                            <a:t>30</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C00000"/>
                              </a:solidFill>
                              <a:effectLst/>
                            </a:rPr>
                            <a:t>A.</a:t>
                          </a:r>
                          <a:endParaRPr lang="en-US" sz="2000" b="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u="sng" dirty="0">
                              <a:solidFill>
                                <a:srgbClr val="C00000"/>
                              </a:solidFill>
                              <a:effectLst/>
                            </a:rPr>
                            <a:t>As though, OK, let’s say that a kilo of pears costs 5 shekels</a:t>
                          </a:r>
                          <a:r>
                            <a:rPr lang="en-US" sz="2000" b="0" dirty="0">
                              <a:solidFill>
                                <a:srgbClr val="C00000"/>
                              </a:solidFill>
                              <a:effectLst/>
                            </a:rPr>
                            <a:t>. </a:t>
                          </a:r>
                          <a:endParaRPr lang="en-US" sz="2000" b="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1936104421"/>
                      </a:ext>
                    </a:extLst>
                  </a:tr>
                  <a:tr h="999399">
                    <a:tc>
                      <a:txBody>
                        <a:bodyPr/>
                        <a:lstStyle/>
                        <a:p>
                          <a:pPr algn="just">
                            <a:lnSpc>
                              <a:spcPct val="107000"/>
                            </a:lnSpc>
                            <a:spcAft>
                              <a:spcPts val="0"/>
                            </a:spcAft>
                          </a:pPr>
                          <a:r>
                            <a:rPr lang="en-US" sz="2000" b="0">
                              <a:solidFill>
                                <a:schemeClr val="tx1"/>
                              </a:solidFill>
                              <a:effectLst/>
                            </a:rPr>
                            <a:t>31</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70C0"/>
                              </a:solidFill>
                              <a:effectLst/>
                            </a:rPr>
                            <a:t>B</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1" kern="1200" dirty="0">
                              <a:solidFill>
                                <a:srgbClr val="0070C0"/>
                              </a:solidFill>
                              <a:effectLst>
                                <a:outerShdw blurRad="38100" dist="38100" dir="2700000" algn="tl">
                                  <a:srgbClr val="000000">
                                    <a:alpha val="43137"/>
                                  </a:srgbClr>
                                </a:outerShdw>
                              </a:effectLst>
                              <a:latin typeface="+mn-lt"/>
                              <a:ea typeface="+mn-ea"/>
                              <a:cs typeface="+mn-cs"/>
                            </a:rPr>
                            <a:t>Oh, you see? </a:t>
                          </a:r>
                          <a:r>
                            <a:rPr lang="en-US" sz="2000" b="0" i="1" dirty="0">
                              <a:solidFill>
                                <a:srgbClr val="0070C0"/>
                              </a:solidFill>
                              <a:effectLst/>
                            </a:rPr>
                            <a:t>If you do…OK, let’s say that we concluded that this is 6.25, and if you take 0.75 of this, it is not 5.</a:t>
                          </a:r>
                          <a:r>
                            <a:rPr lang="en-US" sz="2000" b="0" dirty="0">
                              <a:solidFill>
                                <a:srgbClr val="0070C0"/>
                              </a:solidFill>
                              <a:effectLst/>
                            </a:rPr>
                            <a:t> </a:t>
                          </a:r>
                          <a:r>
                            <a:rPr lang="en-US" sz="2000" b="1" kern="1200" dirty="0">
                              <a:solidFill>
                                <a:srgbClr val="0070C0"/>
                              </a:solidFill>
                              <a:effectLst>
                                <a:outerShdw blurRad="38100" dist="38100" dir="2700000" algn="tl">
                                  <a:srgbClr val="000000">
                                    <a:alpha val="43137"/>
                                  </a:srgbClr>
                                </a:outerShdw>
                              </a:effectLst>
                              <a:latin typeface="+mn-lt"/>
                              <a:ea typeface="+mn-ea"/>
                              <a:cs typeface="+mn-cs"/>
                            </a:rPr>
                            <a:t>Do you understand? </a:t>
                          </a:r>
                          <a:r>
                            <a:rPr lang="en-US" sz="2000" b="0" i="1" dirty="0">
                              <a:solidFill>
                                <a:srgbClr val="0070C0"/>
                              </a:solidFill>
                              <a:effectLst/>
                            </a:rPr>
                            <a:t>It is as if, 0.75 of this, it does not say 1.25 multiply this. </a:t>
                          </a:r>
                          <a:endParaRPr lang="en-US" sz="2000" b="0" i="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4115899476"/>
                      </a:ext>
                    </a:extLst>
                  </a:tr>
                  <a:tr h="360255">
                    <a:tc>
                      <a:txBody>
                        <a:bodyPr/>
                        <a:lstStyle/>
                        <a:p>
                          <a:pPr algn="just">
                            <a:lnSpc>
                              <a:spcPct val="107000"/>
                            </a:lnSpc>
                            <a:spcAft>
                              <a:spcPts val="0"/>
                            </a:spcAft>
                          </a:pPr>
                          <a:r>
                            <a:rPr lang="en-US" sz="2000" b="0">
                              <a:solidFill>
                                <a:schemeClr val="tx1"/>
                              </a:solidFill>
                              <a:effectLst/>
                            </a:rPr>
                            <a:t>32</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C00000"/>
                              </a:solidFill>
                              <a:effectLst/>
                            </a:rPr>
                            <a:t>A.</a:t>
                          </a:r>
                          <a:endParaRPr lang="en-US" sz="2000" b="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endParaRPr lang="en-IL"/>
                        </a:p>
                      </a:txBody>
                      <a:tcPr marL="68580" marR="68580" marT="0" marB="0">
                        <a:blipFill>
                          <a:blip r:embed="rId4"/>
                          <a:stretch>
                            <a:fillRect l="-14265" t="-1171186" r="-291" b="-28814"/>
                          </a:stretch>
                        </a:blipFill>
                      </a:tcPr>
                    </a:tc>
                    <a:extLst>
                      <a:ext uri="{0D108BD9-81ED-4DB2-BD59-A6C34878D82A}">
                        <a16:rowId xmlns:a16="http://schemas.microsoft.com/office/drawing/2014/main" val="1988420730"/>
                      </a:ext>
                    </a:extLst>
                  </a:tr>
                </a:tbl>
              </a:graphicData>
            </a:graphic>
          </p:graphicFrame>
        </mc:Fallback>
      </mc:AlternateContent>
      <p:sp>
        <p:nvSpPr>
          <p:cNvPr id="7" name="TextBox 6"/>
          <p:cNvSpPr txBox="1"/>
          <p:nvPr/>
        </p:nvSpPr>
        <p:spPr>
          <a:xfrm>
            <a:off x="539496" y="393192"/>
            <a:ext cx="6912864" cy="461665"/>
          </a:xfrm>
          <a:prstGeom prst="rect">
            <a:avLst/>
          </a:prstGeom>
          <a:noFill/>
        </p:spPr>
        <p:txBody>
          <a:bodyPr wrap="square" rtlCol="0">
            <a:spAutoFit/>
          </a:bodyPr>
          <a:lstStyle/>
          <a:p>
            <a:r>
              <a:rPr lang="en-US" sz="2400" i="1" dirty="0"/>
              <a:t>Self disclosure</a:t>
            </a:r>
            <a:r>
              <a:rPr lang="en-US" sz="2400" dirty="0"/>
              <a:t>; </a:t>
            </a:r>
            <a:r>
              <a:rPr lang="en-US" sz="2400" dirty="0">
                <a:effectLst>
                  <a:outerShdw blurRad="38100" dist="38100" dir="2700000" algn="tl">
                    <a:srgbClr val="000000">
                      <a:alpha val="43137"/>
                    </a:srgbClr>
                  </a:outerShdw>
                </a:effectLst>
              </a:rPr>
              <a:t>Request for response</a:t>
            </a:r>
            <a:r>
              <a:rPr lang="en-US" sz="2400" dirty="0"/>
              <a:t>; </a:t>
            </a:r>
            <a:r>
              <a:rPr lang="en-US" sz="2400" u="sng" dirty="0"/>
              <a:t>Orient to others</a:t>
            </a:r>
          </a:p>
        </p:txBody>
      </p:sp>
      <p:sp>
        <p:nvSpPr>
          <p:cNvPr id="8" name="Cloud Callout 7"/>
          <p:cNvSpPr/>
          <p:nvPr/>
        </p:nvSpPr>
        <p:spPr>
          <a:xfrm>
            <a:off x="8622792" y="3721608"/>
            <a:ext cx="2359152" cy="97840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Reasoned vs. simple agreement</a:t>
            </a:r>
          </a:p>
        </p:txBody>
      </p:sp>
      <p:sp>
        <p:nvSpPr>
          <p:cNvPr id="3" name="Footer Placeholder 2"/>
          <p:cNvSpPr>
            <a:spLocks noGrp="1"/>
          </p:cNvSpPr>
          <p:nvPr>
            <p:ph type="ftr" sz="quarter" idx="11"/>
          </p:nvPr>
        </p:nvSpPr>
        <p:spPr/>
        <p:txBody>
          <a:bodyPr/>
          <a:lstStyle/>
          <a:p>
            <a:r>
              <a:rPr lang="en-US"/>
              <a:t>Michal tabach, TabachM@tauex.tau.ac.il</a:t>
            </a:r>
          </a:p>
        </p:txBody>
      </p:sp>
      <p:grpSp>
        <p:nvGrpSpPr>
          <p:cNvPr id="5" name="Group 4"/>
          <p:cNvGrpSpPr/>
          <p:nvPr/>
        </p:nvGrpSpPr>
        <p:grpSpPr>
          <a:xfrm>
            <a:off x="1097280" y="3801408"/>
            <a:ext cx="370472" cy="1026624"/>
            <a:chOff x="1097280" y="3801408"/>
            <a:chExt cx="370472" cy="1026624"/>
          </a:xfrm>
        </p:grpSpPr>
        <p:sp>
          <p:nvSpPr>
            <p:cNvPr id="6" name="Oval 5"/>
            <p:cNvSpPr/>
            <p:nvPr/>
          </p:nvSpPr>
          <p:spPr>
            <a:xfrm>
              <a:off x="1097280" y="4507992"/>
              <a:ext cx="356616" cy="3200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111136" y="3801408"/>
              <a:ext cx="356616" cy="3200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24223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Group2, Episode 2, Dialogical moves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4491423"/>
              </p:ext>
            </p:extLst>
          </p:nvPr>
        </p:nvGraphicFramePr>
        <p:xfrm>
          <a:off x="1097280" y="1737360"/>
          <a:ext cx="10464243" cy="1801275"/>
        </p:xfrm>
        <a:graphic>
          <a:graphicData uri="http://schemas.openxmlformats.org/drawingml/2006/table">
            <a:tbl>
              <a:tblPr firstRow="1" firstCol="1" bandRow="1">
                <a:tableStyleId>{5C22544A-7EE6-4342-B048-85BDC9FD1C3A}</a:tableStyleId>
              </a:tblPr>
              <a:tblGrid>
                <a:gridCol w="573507">
                  <a:extLst>
                    <a:ext uri="{9D8B030D-6E8A-4147-A177-3AD203B41FA5}">
                      <a16:colId xmlns:a16="http://schemas.microsoft.com/office/drawing/2014/main" val="1456545230"/>
                    </a:ext>
                  </a:extLst>
                </a:gridCol>
                <a:gridCol w="609352">
                  <a:extLst>
                    <a:ext uri="{9D8B030D-6E8A-4147-A177-3AD203B41FA5}">
                      <a16:colId xmlns:a16="http://schemas.microsoft.com/office/drawing/2014/main" val="1384740465"/>
                    </a:ext>
                  </a:extLst>
                </a:gridCol>
                <a:gridCol w="8373529">
                  <a:extLst>
                    <a:ext uri="{9D8B030D-6E8A-4147-A177-3AD203B41FA5}">
                      <a16:colId xmlns:a16="http://schemas.microsoft.com/office/drawing/2014/main" val="4263612119"/>
                    </a:ext>
                  </a:extLst>
                </a:gridCol>
                <a:gridCol w="907855">
                  <a:extLst>
                    <a:ext uri="{9D8B030D-6E8A-4147-A177-3AD203B41FA5}">
                      <a16:colId xmlns:a16="http://schemas.microsoft.com/office/drawing/2014/main" val="355495816"/>
                    </a:ext>
                  </a:extLst>
                </a:gridCol>
              </a:tblGrid>
              <a:tr h="360255">
                <a:tc>
                  <a:txBody>
                    <a:bodyPr/>
                    <a:lstStyle/>
                    <a:p>
                      <a:pPr algn="just">
                        <a:lnSpc>
                          <a:spcPct val="107000"/>
                        </a:lnSpc>
                        <a:spcAft>
                          <a:spcPts val="0"/>
                        </a:spcAft>
                      </a:pPr>
                      <a:r>
                        <a:rPr lang="en-US" sz="2000" b="0" dirty="0">
                          <a:solidFill>
                            <a:schemeClr val="tx1"/>
                          </a:solidFill>
                          <a:effectLst/>
                        </a:rPr>
                        <a:t>33</a:t>
                      </a:r>
                      <a:endParaRPr lang="en-US" sz="20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70C0"/>
                          </a:solidFill>
                          <a:effectLst/>
                        </a:rPr>
                        <a:t>B.</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u="sng" dirty="0">
                          <a:solidFill>
                            <a:srgbClr val="0070C0"/>
                          </a:solidFill>
                          <a:effectLst/>
                        </a:rPr>
                        <a:t>No, this is not the same</a:t>
                      </a:r>
                      <a:r>
                        <a:rPr lang="en-US" sz="2000" b="0" dirty="0">
                          <a:solidFill>
                            <a:srgbClr val="0070C0"/>
                          </a:solidFill>
                          <a:effectLst/>
                        </a:rPr>
                        <a:t>. </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a:solidFill>
                            <a:schemeClr val="tx1"/>
                          </a:solidFill>
                          <a:effectLst/>
                        </a:rPr>
                        <a:t> </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1368789830"/>
                  </a:ext>
                </a:extLst>
              </a:tr>
              <a:tr h="360255">
                <a:tc>
                  <a:txBody>
                    <a:bodyPr/>
                    <a:lstStyle/>
                    <a:p>
                      <a:pPr algn="just">
                        <a:lnSpc>
                          <a:spcPct val="107000"/>
                        </a:lnSpc>
                        <a:spcAft>
                          <a:spcPts val="0"/>
                        </a:spcAft>
                      </a:pPr>
                      <a:r>
                        <a:rPr lang="en-US" sz="2000" b="0">
                          <a:solidFill>
                            <a:schemeClr val="tx1"/>
                          </a:solidFill>
                          <a:effectLst/>
                        </a:rPr>
                        <a:t>34</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C00000"/>
                          </a:solidFill>
                          <a:effectLst/>
                        </a:rPr>
                        <a:t>A.</a:t>
                      </a:r>
                      <a:endParaRPr lang="en-US" sz="2000" b="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u="sng" dirty="0">
                          <a:solidFill>
                            <a:srgbClr val="C00000"/>
                          </a:solidFill>
                          <a:effectLst/>
                        </a:rPr>
                        <a:t>Yes</a:t>
                      </a:r>
                      <a:r>
                        <a:rPr lang="en-US" sz="2000" b="0" dirty="0">
                          <a:solidFill>
                            <a:srgbClr val="C00000"/>
                          </a:solidFill>
                          <a:effectLst/>
                        </a:rPr>
                        <a:t>.</a:t>
                      </a:r>
                      <a:endParaRPr lang="en-US" sz="2000" b="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a:solidFill>
                            <a:schemeClr val="tx1"/>
                          </a:solidFill>
                          <a:effectLst/>
                        </a:rPr>
                        <a:t> </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2917855482"/>
                  </a:ext>
                </a:extLst>
              </a:tr>
              <a:tr h="360255">
                <a:tc>
                  <a:txBody>
                    <a:bodyPr/>
                    <a:lstStyle/>
                    <a:p>
                      <a:pPr algn="just">
                        <a:lnSpc>
                          <a:spcPct val="107000"/>
                        </a:lnSpc>
                        <a:spcAft>
                          <a:spcPts val="0"/>
                        </a:spcAft>
                      </a:pPr>
                      <a:r>
                        <a:rPr lang="en-US" sz="2000" b="0">
                          <a:solidFill>
                            <a:schemeClr val="tx1"/>
                          </a:solidFill>
                          <a:effectLst/>
                        </a:rPr>
                        <a:t>35</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70C0"/>
                          </a:solidFill>
                          <a:effectLst/>
                        </a:rPr>
                        <a:t>B.</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1" dirty="0">
                          <a:solidFill>
                            <a:srgbClr val="0070C0"/>
                          </a:solidFill>
                          <a:effectLst/>
                        </a:rPr>
                        <a:t>OK?</a:t>
                      </a: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a:solidFill>
                            <a:schemeClr val="tx1"/>
                          </a:solidFill>
                          <a:effectLst/>
                        </a:rPr>
                        <a:t> </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1451628165"/>
                  </a:ext>
                </a:extLst>
              </a:tr>
              <a:tr h="360255">
                <a:tc>
                  <a:txBody>
                    <a:bodyPr/>
                    <a:lstStyle/>
                    <a:p>
                      <a:pPr algn="just">
                        <a:lnSpc>
                          <a:spcPct val="107000"/>
                        </a:lnSpc>
                        <a:spcAft>
                          <a:spcPts val="0"/>
                        </a:spcAft>
                      </a:pPr>
                      <a:r>
                        <a:rPr lang="en-US" sz="2000" b="0">
                          <a:solidFill>
                            <a:schemeClr val="tx1"/>
                          </a:solidFill>
                          <a:effectLst/>
                        </a:rPr>
                        <a:t>36</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C00000"/>
                          </a:solidFill>
                          <a:effectLst/>
                        </a:rPr>
                        <a:t>A.</a:t>
                      </a:r>
                      <a:endParaRPr lang="en-US" sz="2000" b="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u="sng" dirty="0">
                          <a:solidFill>
                            <a:srgbClr val="C00000"/>
                          </a:solidFill>
                          <a:effectLst/>
                        </a:rPr>
                        <a:t>Right</a:t>
                      </a:r>
                      <a:r>
                        <a:rPr lang="en-US" sz="2000" b="0" dirty="0">
                          <a:solidFill>
                            <a:srgbClr val="C00000"/>
                          </a:solidFill>
                          <a:effectLst/>
                        </a:rPr>
                        <a:t>. </a:t>
                      </a:r>
                      <a:r>
                        <a:rPr lang="en-US" sz="2000" b="0" i="1" dirty="0">
                          <a:solidFill>
                            <a:srgbClr val="C00000"/>
                          </a:solidFill>
                          <a:effectLst/>
                        </a:rPr>
                        <a:t>This is incorrect.</a:t>
                      </a:r>
                      <a:endParaRPr lang="en-US" sz="2000" b="0" i="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a:solidFill>
                            <a:schemeClr val="tx1"/>
                          </a:solidFill>
                          <a:effectLst/>
                        </a:rPr>
                        <a:t> </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2882154113"/>
                  </a:ext>
                </a:extLst>
              </a:tr>
              <a:tr h="360255">
                <a:tc>
                  <a:txBody>
                    <a:bodyPr/>
                    <a:lstStyle/>
                    <a:p>
                      <a:pPr algn="just">
                        <a:lnSpc>
                          <a:spcPct val="107000"/>
                        </a:lnSpc>
                        <a:spcAft>
                          <a:spcPts val="0"/>
                        </a:spcAft>
                      </a:pPr>
                      <a:r>
                        <a:rPr lang="en-US" sz="2000" b="0">
                          <a:solidFill>
                            <a:schemeClr val="tx1"/>
                          </a:solidFill>
                          <a:effectLst/>
                        </a:rPr>
                        <a:t>37</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70C0"/>
                          </a:solidFill>
                          <a:effectLst/>
                        </a:rPr>
                        <a:t>B.</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1" dirty="0">
                          <a:solidFill>
                            <a:srgbClr val="0070C0"/>
                          </a:solidFill>
                          <a:effectLst/>
                        </a:rPr>
                        <a:t>So, how can we explain this? If though, why this [Sophia’s solution] is wrong?</a:t>
                      </a:r>
                      <a:r>
                        <a:rPr lang="en-US" sz="2000" b="0" dirty="0">
                          <a:solidFill>
                            <a:srgbClr val="0070C0"/>
                          </a:solidFill>
                          <a:effectLst/>
                        </a:rPr>
                        <a:t> </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chemeClr val="tx1"/>
                          </a:solidFill>
                          <a:effectLst/>
                        </a:rPr>
                        <a:t> </a:t>
                      </a:r>
                      <a:endParaRPr lang="en-US" sz="20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3824776878"/>
                  </a:ext>
                </a:extLst>
              </a:tr>
            </a:tbl>
          </a:graphicData>
        </a:graphic>
      </p:graphicFrame>
      <p:sp>
        <p:nvSpPr>
          <p:cNvPr id="3" name="Footer Placeholder 2"/>
          <p:cNvSpPr>
            <a:spLocks noGrp="1"/>
          </p:cNvSpPr>
          <p:nvPr>
            <p:ph type="ftr" sz="quarter" idx="11"/>
          </p:nvPr>
        </p:nvSpPr>
        <p:spPr/>
        <p:txBody>
          <a:bodyPr/>
          <a:lstStyle/>
          <a:p>
            <a:r>
              <a:rPr lang="en-US"/>
              <a:t>Michal tabach, TabachM@tauex.tau.ac.il</a:t>
            </a:r>
          </a:p>
        </p:txBody>
      </p:sp>
    </p:spTree>
    <p:extLst>
      <p:ext uri="{BB962C8B-B14F-4D97-AF65-F5344CB8AC3E}">
        <p14:creationId xmlns:p14="http://schemas.microsoft.com/office/powerpoint/2010/main" val="2537829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Group2, Episode 2, </a:t>
            </a:r>
            <a:r>
              <a:rPr lang="en-US" b="1" dirty="0"/>
              <a:t>Resources analysis</a:t>
            </a:r>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123768189"/>
                  </p:ext>
                </p:extLst>
              </p:nvPr>
            </p:nvGraphicFramePr>
            <p:xfrm>
              <a:off x="1097280" y="1737360"/>
              <a:ext cx="10464243" cy="4494940"/>
            </p:xfrm>
            <a:graphic>
              <a:graphicData uri="http://schemas.openxmlformats.org/drawingml/2006/table">
                <a:tbl>
                  <a:tblPr firstRow="1" firstCol="1" bandRow="1">
                    <a:tableStyleId>{5C22544A-7EE6-4342-B048-85BDC9FD1C3A}</a:tableStyleId>
                  </a:tblPr>
                  <a:tblGrid>
                    <a:gridCol w="573507">
                      <a:extLst>
                        <a:ext uri="{9D8B030D-6E8A-4147-A177-3AD203B41FA5}">
                          <a16:colId xmlns:a16="http://schemas.microsoft.com/office/drawing/2014/main" val="1456545230"/>
                        </a:ext>
                      </a:extLst>
                    </a:gridCol>
                    <a:gridCol w="609352">
                      <a:extLst>
                        <a:ext uri="{9D8B030D-6E8A-4147-A177-3AD203B41FA5}">
                          <a16:colId xmlns:a16="http://schemas.microsoft.com/office/drawing/2014/main" val="1384740465"/>
                        </a:ext>
                      </a:extLst>
                    </a:gridCol>
                    <a:gridCol w="8373529">
                      <a:extLst>
                        <a:ext uri="{9D8B030D-6E8A-4147-A177-3AD203B41FA5}">
                          <a16:colId xmlns:a16="http://schemas.microsoft.com/office/drawing/2014/main" val="4263612119"/>
                        </a:ext>
                      </a:extLst>
                    </a:gridCol>
                    <a:gridCol w="907855">
                      <a:extLst>
                        <a:ext uri="{9D8B030D-6E8A-4147-A177-3AD203B41FA5}">
                          <a16:colId xmlns:a16="http://schemas.microsoft.com/office/drawing/2014/main" val="355495816"/>
                        </a:ext>
                      </a:extLst>
                    </a:gridCol>
                  </a:tblGrid>
                  <a:tr h="973756">
                    <a:tc>
                      <a:txBody>
                        <a:bodyPr/>
                        <a:lstStyle/>
                        <a:p>
                          <a:pPr algn="just">
                            <a:lnSpc>
                              <a:spcPct val="107000"/>
                            </a:lnSpc>
                            <a:spcAft>
                              <a:spcPts val="0"/>
                            </a:spcAft>
                          </a:pPr>
                          <a:r>
                            <a:rPr lang="en-US" sz="2000" b="0" dirty="0">
                              <a:solidFill>
                                <a:schemeClr val="tx1"/>
                              </a:solidFill>
                              <a:effectLst/>
                            </a:rPr>
                            <a:t>24</a:t>
                          </a:r>
                          <a:endParaRPr lang="en-US" sz="20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a:solidFill>
                                <a:srgbClr val="0070C0"/>
                              </a:solidFill>
                              <a:effectLst/>
                            </a:rPr>
                            <a:t>B.</a:t>
                          </a:r>
                          <a:endParaRPr lang="en-US" sz="2000" b="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70C0"/>
                              </a:solidFill>
                              <a:effectLst/>
                            </a:rPr>
                            <a:t>Now let’s construct an example. Say, the price for a kilo [of pears] is 5 shekels. Right? Then the price of a kilo of apples is 6.25. OK? But what if this increases, say by 2 shekels? As if we do a different number, OK? Not 5. </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chemeClr val="tx1"/>
                              </a:solidFill>
                              <a:effectLst/>
                            </a:rPr>
                            <a:t>R-AF</a:t>
                          </a:r>
                        </a:p>
                      </a:txBody>
                      <a:tcPr marL="68580" marR="68580" marT="0" marB="0">
                        <a:solidFill>
                          <a:schemeClr val="accent1">
                            <a:lumMod val="60000"/>
                            <a:lumOff val="40000"/>
                          </a:schemeClr>
                        </a:solidFill>
                      </a:tcPr>
                    </a:tc>
                    <a:extLst>
                      <a:ext uri="{0D108BD9-81ED-4DB2-BD59-A6C34878D82A}">
                        <a16:rowId xmlns:a16="http://schemas.microsoft.com/office/drawing/2014/main" val="2245362226"/>
                      </a:ext>
                    </a:extLst>
                  </a:tr>
                  <a:tr h="360255">
                    <a:tc>
                      <a:txBody>
                        <a:bodyPr/>
                        <a:lstStyle/>
                        <a:p>
                          <a:pPr algn="just">
                            <a:lnSpc>
                              <a:spcPct val="107000"/>
                            </a:lnSpc>
                            <a:spcAft>
                              <a:spcPts val="0"/>
                            </a:spcAft>
                          </a:pPr>
                          <a:r>
                            <a:rPr lang="en-US" sz="2000" b="0">
                              <a:solidFill>
                                <a:schemeClr val="tx1"/>
                              </a:solidFill>
                              <a:effectLst/>
                            </a:rPr>
                            <a:t>25</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a:solidFill>
                                <a:srgbClr val="C00000"/>
                              </a:solidFill>
                              <a:effectLst/>
                            </a:rPr>
                            <a:t>A.</a:t>
                          </a:r>
                          <a:endParaRPr lang="en-US" sz="2000" b="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C00000"/>
                              </a:solidFill>
                              <a:effectLst/>
                            </a:rPr>
                            <a:t>Just a second, I’ll bring a calculator.</a:t>
                          </a:r>
                          <a:endParaRPr lang="en-US" sz="2000" b="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chemeClr val="tx1"/>
                              </a:solidFill>
                              <a:effectLst/>
                            </a:rPr>
                            <a:t> </a:t>
                          </a:r>
                          <a:endParaRPr lang="en-US" sz="20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1369376749"/>
                      </a:ext>
                    </a:extLst>
                  </a:tr>
                  <a:tr h="360255">
                    <a:tc>
                      <a:txBody>
                        <a:bodyPr/>
                        <a:lstStyle/>
                        <a:p>
                          <a:pPr algn="just">
                            <a:lnSpc>
                              <a:spcPct val="107000"/>
                            </a:lnSpc>
                            <a:spcAft>
                              <a:spcPts val="0"/>
                            </a:spcAft>
                          </a:pPr>
                          <a:r>
                            <a:rPr lang="en-US" sz="2000" b="0">
                              <a:solidFill>
                                <a:schemeClr val="tx1"/>
                              </a:solidFill>
                              <a:effectLst/>
                            </a:rPr>
                            <a:t>26</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70C0"/>
                              </a:solidFill>
                              <a:effectLst/>
                            </a:rPr>
                            <a:t>B.</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70C0"/>
                              </a:solidFill>
                              <a:effectLst/>
                            </a:rPr>
                            <a:t>Now, let’s say that a kilo of apples costs 5 shekels. </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a:solidFill>
                                <a:schemeClr val="tx1"/>
                              </a:solidFill>
                              <a:effectLst/>
                            </a:rPr>
                            <a:t>R-AF</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4281375294"/>
                      </a:ext>
                    </a:extLst>
                  </a:tr>
                  <a:tr h="360255">
                    <a:tc>
                      <a:txBody>
                        <a:bodyPr/>
                        <a:lstStyle/>
                        <a:p>
                          <a:pPr algn="just">
                            <a:lnSpc>
                              <a:spcPct val="107000"/>
                            </a:lnSpc>
                            <a:spcAft>
                              <a:spcPts val="0"/>
                            </a:spcAft>
                          </a:pPr>
                          <a:r>
                            <a:rPr lang="en-US" sz="2000" b="0">
                              <a:solidFill>
                                <a:schemeClr val="tx1"/>
                              </a:solidFill>
                              <a:effectLst/>
                            </a:rPr>
                            <a:t>27</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B050"/>
                              </a:solidFill>
                              <a:effectLst/>
                            </a:rPr>
                            <a:t>M.</a:t>
                          </a:r>
                          <a:endParaRPr lang="en-US" sz="2000" b="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B050"/>
                              </a:solidFill>
                              <a:effectLst/>
                            </a:rPr>
                            <a:t>All this as if for the first time? From the beginning? This plus 25 of </a:t>
                          </a:r>
                          <a14:m>
                            <m:oMath xmlns:m="http://schemas.openxmlformats.org/officeDocument/2006/math">
                              <m:r>
                                <a:rPr lang="en-US" sz="2000" b="0" i="1">
                                  <a:solidFill>
                                    <a:srgbClr val="00B050"/>
                                  </a:solidFill>
                                  <a:effectLst/>
                                  <a:latin typeface="Cambria Math" panose="02040503050406030204" pitchFamily="18" charset="0"/>
                                </a:rPr>
                                <m:t>𝑥</m:t>
                              </m:r>
                              <m:r>
                                <a:rPr lang="en-US" sz="2000" b="0">
                                  <a:solidFill>
                                    <a:srgbClr val="00B050"/>
                                  </a:solidFill>
                                  <a:effectLst/>
                                  <a:latin typeface="Cambria Math" panose="02040503050406030204" pitchFamily="18" charset="0"/>
                                </a:rPr>
                                <m:t> </m:t>
                              </m:r>
                            </m:oMath>
                          </a14:m>
                          <a:r>
                            <a:rPr lang="en-US" sz="2000" b="0" dirty="0">
                              <a:solidFill>
                                <a:srgbClr val="00B050"/>
                              </a:solidFill>
                              <a:effectLst/>
                            </a:rPr>
                            <a:t>. Right? </a:t>
                          </a:r>
                          <a:endParaRPr lang="en-US" sz="2000" b="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chemeClr val="tx1"/>
                              </a:solidFill>
                              <a:effectLst/>
                            </a:rPr>
                            <a:t>R-AF</a:t>
                          </a:r>
                          <a:endParaRPr lang="en-US" sz="20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2808595644"/>
                      </a:ext>
                    </a:extLst>
                  </a:tr>
                  <a:tr h="360255">
                    <a:tc>
                      <a:txBody>
                        <a:bodyPr/>
                        <a:lstStyle/>
                        <a:p>
                          <a:pPr algn="just">
                            <a:lnSpc>
                              <a:spcPct val="107000"/>
                            </a:lnSpc>
                            <a:spcAft>
                              <a:spcPts val="0"/>
                            </a:spcAft>
                          </a:pPr>
                          <a:r>
                            <a:rPr lang="en-US" sz="2000" b="0">
                              <a:solidFill>
                                <a:schemeClr val="tx1"/>
                              </a:solidFill>
                              <a:effectLst/>
                            </a:rPr>
                            <a:t>28</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70C0"/>
                              </a:solidFill>
                              <a:effectLst/>
                            </a:rPr>
                            <a:t>B.</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70C0"/>
                              </a:solidFill>
                              <a:effectLst/>
                            </a:rPr>
                            <a:t>Yes. </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chemeClr val="tx1"/>
                              </a:solidFill>
                              <a:effectLst/>
                            </a:rPr>
                            <a:t> </a:t>
                          </a:r>
                          <a:endParaRPr lang="en-US" sz="20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2705196304"/>
                      </a:ext>
                    </a:extLst>
                  </a:tr>
                  <a:tr h="360255">
                    <a:tc>
                      <a:txBody>
                        <a:bodyPr/>
                        <a:lstStyle/>
                        <a:p>
                          <a:pPr algn="just">
                            <a:lnSpc>
                              <a:spcPct val="107000"/>
                            </a:lnSpc>
                            <a:spcAft>
                              <a:spcPts val="0"/>
                            </a:spcAft>
                          </a:pPr>
                          <a:r>
                            <a:rPr lang="en-US" sz="2000" b="0">
                              <a:solidFill>
                                <a:schemeClr val="tx1"/>
                              </a:solidFill>
                              <a:effectLst/>
                            </a:rPr>
                            <a:t>29</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B050"/>
                              </a:solidFill>
                              <a:effectLst/>
                            </a:rPr>
                            <a:t>M.</a:t>
                          </a:r>
                          <a:endParaRPr lang="en-US" sz="2000" b="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B050"/>
                              </a:solidFill>
                              <a:effectLst/>
                            </a:rPr>
                            <a:t>So, this is 1 plus 25</a:t>
                          </a:r>
                          <a:endParaRPr lang="en-US" sz="2000" b="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a:solidFill>
                                <a:schemeClr val="tx1"/>
                              </a:solidFill>
                              <a:effectLst/>
                            </a:rPr>
                            <a:t>R-AF</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3511448294"/>
                      </a:ext>
                    </a:extLst>
                  </a:tr>
                  <a:tr h="360255">
                    <a:tc>
                      <a:txBody>
                        <a:bodyPr/>
                        <a:lstStyle/>
                        <a:p>
                          <a:pPr algn="just">
                            <a:lnSpc>
                              <a:spcPct val="107000"/>
                            </a:lnSpc>
                            <a:spcAft>
                              <a:spcPts val="0"/>
                            </a:spcAft>
                          </a:pPr>
                          <a:r>
                            <a:rPr lang="en-US" sz="2000" b="0">
                              <a:solidFill>
                                <a:schemeClr val="tx1"/>
                              </a:solidFill>
                              <a:effectLst/>
                            </a:rPr>
                            <a:t>30</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C00000"/>
                              </a:solidFill>
                              <a:effectLst/>
                            </a:rPr>
                            <a:t>A.</a:t>
                          </a:r>
                          <a:endParaRPr lang="en-US" sz="2000" b="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C00000"/>
                              </a:solidFill>
                              <a:effectLst/>
                            </a:rPr>
                            <a:t>As though, OK, let’s say that a kilo of pears costs 5 shekels. </a:t>
                          </a:r>
                          <a:endParaRPr lang="en-US" sz="2000" b="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a:solidFill>
                                <a:schemeClr val="tx1"/>
                              </a:solidFill>
                              <a:effectLst/>
                            </a:rPr>
                            <a:t>R-AF</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1936104421"/>
                      </a:ext>
                    </a:extLst>
                  </a:tr>
                  <a:tr h="999399">
                    <a:tc>
                      <a:txBody>
                        <a:bodyPr/>
                        <a:lstStyle/>
                        <a:p>
                          <a:pPr algn="just">
                            <a:lnSpc>
                              <a:spcPct val="107000"/>
                            </a:lnSpc>
                            <a:spcAft>
                              <a:spcPts val="0"/>
                            </a:spcAft>
                          </a:pPr>
                          <a:r>
                            <a:rPr lang="en-US" sz="2000" b="0">
                              <a:solidFill>
                                <a:schemeClr val="tx1"/>
                              </a:solidFill>
                              <a:effectLst/>
                            </a:rPr>
                            <a:t>31</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70C0"/>
                              </a:solidFill>
                              <a:effectLst/>
                            </a:rPr>
                            <a:t>B</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70C0"/>
                              </a:solidFill>
                              <a:effectLst/>
                            </a:rPr>
                            <a:t>Oh, you see? If you do…OK, let’s say that we concluded that this is 6.25, and if you take 0.75 of this, it is not 5. Do you understand? </a:t>
                          </a:r>
                          <a:br>
                            <a:rPr lang="en-US" sz="2000" b="0" dirty="0">
                              <a:solidFill>
                                <a:srgbClr val="0070C0"/>
                              </a:solidFill>
                              <a:effectLst/>
                            </a:rPr>
                          </a:br>
                          <a:r>
                            <a:rPr lang="en-US" sz="2000" b="0" dirty="0">
                              <a:solidFill>
                                <a:srgbClr val="0070C0"/>
                              </a:solidFill>
                              <a:effectLst/>
                            </a:rPr>
                            <a:t>It is as if, 0.75 of this, it does not say 1.25 multiply this. </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a:solidFill>
                                <a:schemeClr val="tx1"/>
                              </a:solidFill>
                              <a:effectLst/>
                            </a:rPr>
                            <a:t>R-AF R-AP-DP </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4115899476"/>
                      </a:ext>
                    </a:extLst>
                  </a:tr>
                  <a:tr h="360255">
                    <a:tc>
                      <a:txBody>
                        <a:bodyPr/>
                        <a:lstStyle/>
                        <a:p>
                          <a:pPr algn="just">
                            <a:lnSpc>
                              <a:spcPct val="107000"/>
                            </a:lnSpc>
                            <a:spcAft>
                              <a:spcPts val="0"/>
                            </a:spcAft>
                          </a:pPr>
                          <a:r>
                            <a:rPr lang="en-US" sz="2000" b="0">
                              <a:solidFill>
                                <a:schemeClr val="tx1"/>
                              </a:solidFill>
                              <a:effectLst/>
                            </a:rPr>
                            <a:t>32</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C00000"/>
                              </a:solidFill>
                              <a:effectLst/>
                            </a:rPr>
                            <a:t>A.</a:t>
                          </a:r>
                          <a:endParaRPr lang="en-US" sz="2000" b="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C00000"/>
                              </a:solidFill>
                              <a:effectLst/>
                            </a:rPr>
                            <a:t>This 6.25, it is now </a:t>
                          </a:r>
                          <a14:m>
                            <m:oMath xmlns:m="http://schemas.openxmlformats.org/officeDocument/2006/math">
                              <m:r>
                                <a:rPr lang="en-US" sz="2000" b="0" i="1">
                                  <a:solidFill>
                                    <a:srgbClr val="C00000"/>
                                  </a:solidFill>
                                  <a:effectLst/>
                                  <a:latin typeface="Cambria Math" panose="02040503050406030204" pitchFamily="18" charset="0"/>
                                </a:rPr>
                                <m:t>𝑥</m:t>
                              </m:r>
                              <m:r>
                                <a:rPr lang="en-US" sz="2000" b="0">
                                  <a:solidFill>
                                    <a:srgbClr val="C00000"/>
                                  </a:solidFill>
                                  <a:effectLst/>
                                  <a:latin typeface="Cambria Math" panose="02040503050406030204" pitchFamily="18" charset="0"/>
                                </a:rPr>
                                <m:t>=</m:t>
                              </m:r>
                              <m:r>
                                <a:rPr lang="en-US" sz="2000" b="0" i="1">
                                  <a:solidFill>
                                    <a:srgbClr val="C00000"/>
                                  </a:solidFill>
                                  <a:effectLst/>
                                  <a:latin typeface="Cambria Math" panose="02040503050406030204" pitchFamily="18" charset="0"/>
                                </a:rPr>
                                <m:t>6</m:t>
                              </m:r>
                              <m:r>
                                <a:rPr lang="en-US" sz="2000" b="0">
                                  <a:solidFill>
                                    <a:srgbClr val="C00000"/>
                                  </a:solidFill>
                                  <a:effectLst/>
                                  <a:latin typeface="Cambria Math" panose="02040503050406030204" pitchFamily="18" charset="0"/>
                                </a:rPr>
                                <m:t>.</m:t>
                              </m:r>
                              <m:r>
                                <a:rPr lang="en-US" sz="2000" b="0" i="1">
                                  <a:solidFill>
                                    <a:srgbClr val="C00000"/>
                                  </a:solidFill>
                                  <a:effectLst/>
                                  <a:latin typeface="Cambria Math" panose="02040503050406030204" pitchFamily="18" charset="0"/>
                                </a:rPr>
                                <m:t>25</m:t>
                              </m:r>
                            </m:oMath>
                          </a14:m>
                          <a:endParaRPr lang="en-US" sz="2000" b="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chemeClr val="tx1"/>
                              </a:solidFill>
                              <a:effectLst/>
                            </a:rPr>
                            <a:t>R-AF</a:t>
                          </a:r>
                          <a:endParaRPr lang="en-US" sz="20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1988420730"/>
                      </a:ext>
                    </a:extLst>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123768189"/>
                  </p:ext>
                </p:extLst>
              </p:nvPr>
            </p:nvGraphicFramePr>
            <p:xfrm>
              <a:off x="1097280" y="1737360"/>
              <a:ext cx="10464243" cy="4499592"/>
            </p:xfrm>
            <a:graphic>
              <a:graphicData uri="http://schemas.openxmlformats.org/drawingml/2006/table">
                <a:tbl>
                  <a:tblPr firstRow="1" firstCol="1" bandRow="1">
                    <a:tableStyleId>{5C22544A-7EE6-4342-B048-85BDC9FD1C3A}</a:tableStyleId>
                  </a:tblPr>
                  <a:tblGrid>
                    <a:gridCol w="573507">
                      <a:extLst>
                        <a:ext uri="{9D8B030D-6E8A-4147-A177-3AD203B41FA5}">
                          <a16:colId xmlns:a16="http://schemas.microsoft.com/office/drawing/2014/main" val="1456545230"/>
                        </a:ext>
                      </a:extLst>
                    </a:gridCol>
                    <a:gridCol w="609352">
                      <a:extLst>
                        <a:ext uri="{9D8B030D-6E8A-4147-A177-3AD203B41FA5}">
                          <a16:colId xmlns:a16="http://schemas.microsoft.com/office/drawing/2014/main" val="1384740465"/>
                        </a:ext>
                      </a:extLst>
                    </a:gridCol>
                    <a:gridCol w="8373529">
                      <a:extLst>
                        <a:ext uri="{9D8B030D-6E8A-4147-A177-3AD203B41FA5}">
                          <a16:colId xmlns:a16="http://schemas.microsoft.com/office/drawing/2014/main" val="4263612119"/>
                        </a:ext>
                      </a:extLst>
                    </a:gridCol>
                    <a:gridCol w="907855">
                      <a:extLst>
                        <a:ext uri="{9D8B030D-6E8A-4147-A177-3AD203B41FA5}">
                          <a16:colId xmlns:a16="http://schemas.microsoft.com/office/drawing/2014/main" val="355495816"/>
                        </a:ext>
                      </a:extLst>
                    </a:gridCol>
                  </a:tblGrid>
                  <a:tr h="978408">
                    <a:tc>
                      <a:txBody>
                        <a:bodyPr/>
                        <a:lstStyle/>
                        <a:p>
                          <a:pPr algn="just">
                            <a:lnSpc>
                              <a:spcPct val="107000"/>
                            </a:lnSpc>
                            <a:spcAft>
                              <a:spcPts val="0"/>
                            </a:spcAft>
                          </a:pPr>
                          <a:r>
                            <a:rPr lang="en-US" sz="2000" b="0" dirty="0">
                              <a:solidFill>
                                <a:schemeClr val="tx1"/>
                              </a:solidFill>
                              <a:effectLst/>
                            </a:rPr>
                            <a:t>24</a:t>
                          </a:r>
                          <a:endParaRPr lang="en-US" sz="20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a:solidFill>
                                <a:srgbClr val="0070C0"/>
                              </a:solidFill>
                              <a:effectLst/>
                            </a:rPr>
                            <a:t>B.</a:t>
                          </a:r>
                          <a:endParaRPr lang="en-US" sz="2000" b="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70C0"/>
                              </a:solidFill>
                              <a:effectLst/>
                            </a:rPr>
                            <a:t>Now let’s construct an example. Say, the price for a kilo [of pears] is 5 shekels. Right? Then the price of a kilo of apples is 6.25. OK? But what if this increases, say by 2 shekels? As if we do a different number, OK? Not 5. </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smtClean="0">
                              <a:solidFill>
                                <a:schemeClr val="tx1"/>
                              </a:solidFill>
                              <a:effectLst/>
                            </a:rPr>
                            <a:t>R-AF</a:t>
                          </a:r>
                          <a:endParaRPr lang="en-US" sz="2000" b="0" dirty="0">
                            <a:solidFill>
                              <a:schemeClr val="tx1"/>
                            </a:solidFill>
                            <a:effectLst/>
                          </a:endParaRPr>
                        </a:p>
                      </a:txBody>
                      <a:tcPr marL="68580" marR="68580" marT="0" marB="0">
                        <a:solidFill>
                          <a:schemeClr val="accent1">
                            <a:lumMod val="60000"/>
                            <a:lumOff val="40000"/>
                          </a:schemeClr>
                        </a:solidFill>
                      </a:tcPr>
                    </a:tc>
                    <a:extLst>
                      <a:ext uri="{0D108BD9-81ED-4DB2-BD59-A6C34878D82A}">
                        <a16:rowId xmlns:a16="http://schemas.microsoft.com/office/drawing/2014/main" val="2245362226"/>
                      </a:ext>
                    </a:extLst>
                  </a:tr>
                  <a:tr h="360255">
                    <a:tc>
                      <a:txBody>
                        <a:bodyPr/>
                        <a:lstStyle/>
                        <a:p>
                          <a:pPr algn="just">
                            <a:lnSpc>
                              <a:spcPct val="107000"/>
                            </a:lnSpc>
                            <a:spcAft>
                              <a:spcPts val="0"/>
                            </a:spcAft>
                          </a:pPr>
                          <a:r>
                            <a:rPr lang="en-US" sz="2000" b="0">
                              <a:solidFill>
                                <a:schemeClr val="tx1"/>
                              </a:solidFill>
                              <a:effectLst/>
                            </a:rPr>
                            <a:t>25</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a:solidFill>
                                <a:srgbClr val="C00000"/>
                              </a:solidFill>
                              <a:effectLst/>
                            </a:rPr>
                            <a:t>A.</a:t>
                          </a:r>
                          <a:endParaRPr lang="en-US" sz="2000" b="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C00000"/>
                              </a:solidFill>
                              <a:effectLst/>
                            </a:rPr>
                            <a:t>Just a second, I’ll bring a calculator.</a:t>
                          </a:r>
                          <a:endParaRPr lang="en-US" sz="2000" b="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chemeClr val="tx1"/>
                              </a:solidFill>
                              <a:effectLst/>
                            </a:rPr>
                            <a:t> </a:t>
                          </a:r>
                          <a:endParaRPr lang="en-US" sz="20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1369376749"/>
                      </a:ext>
                    </a:extLst>
                  </a:tr>
                  <a:tr h="360255">
                    <a:tc>
                      <a:txBody>
                        <a:bodyPr/>
                        <a:lstStyle/>
                        <a:p>
                          <a:pPr algn="just">
                            <a:lnSpc>
                              <a:spcPct val="107000"/>
                            </a:lnSpc>
                            <a:spcAft>
                              <a:spcPts val="0"/>
                            </a:spcAft>
                          </a:pPr>
                          <a:r>
                            <a:rPr lang="en-US" sz="2000" b="0">
                              <a:solidFill>
                                <a:schemeClr val="tx1"/>
                              </a:solidFill>
                              <a:effectLst/>
                            </a:rPr>
                            <a:t>26</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70C0"/>
                              </a:solidFill>
                              <a:effectLst/>
                            </a:rPr>
                            <a:t>B.</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70C0"/>
                              </a:solidFill>
                              <a:effectLst/>
                            </a:rPr>
                            <a:t>Now, let’s say that a kilo of apples costs 5 shekels. </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a:solidFill>
                                <a:schemeClr val="tx1"/>
                              </a:solidFill>
                              <a:effectLst/>
                            </a:rPr>
                            <a:t>R-AF</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4281375294"/>
                      </a:ext>
                    </a:extLst>
                  </a:tr>
                  <a:tr h="360255">
                    <a:tc>
                      <a:txBody>
                        <a:bodyPr/>
                        <a:lstStyle/>
                        <a:p>
                          <a:pPr algn="just">
                            <a:lnSpc>
                              <a:spcPct val="107000"/>
                            </a:lnSpc>
                            <a:spcAft>
                              <a:spcPts val="0"/>
                            </a:spcAft>
                          </a:pPr>
                          <a:r>
                            <a:rPr lang="en-US" sz="2000" b="0">
                              <a:solidFill>
                                <a:schemeClr val="tx1"/>
                              </a:solidFill>
                              <a:effectLst/>
                            </a:rPr>
                            <a:t>27</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B050"/>
                              </a:solidFill>
                              <a:effectLst/>
                            </a:rPr>
                            <a:t>M.</a:t>
                          </a:r>
                          <a:endParaRPr lang="en-US" sz="2000" b="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endParaRPr lang="en-US"/>
                        </a:p>
                      </a:txBody>
                      <a:tcPr marL="68580" marR="68580" marT="0" marB="0">
                        <a:blipFill>
                          <a:blip r:embed="rId4"/>
                          <a:stretch>
                            <a:fillRect l="-14265" t="-493220" r="-11135" b="-708475"/>
                          </a:stretch>
                        </a:blipFill>
                      </a:tcPr>
                    </a:tc>
                    <a:tc>
                      <a:txBody>
                        <a:bodyPr/>
                        <a:lstStyle/>
                        <a:p>
                          <a:pPr algn="just">
                            <a:lnSpc>
                              <a:spcPct val="107000"/>
                            </a:lnSpc>
                            <a:spcAft>
                              <a:spcPts val="0"/>
                            </a:spcAft>
                          </a:pPr>
                          <a:r>
                            <a:rPr lang="en-US" sz="2000" b="0" dirty="0">
                              <a:solidFill>
                                <a:schemeClr val="tx1"/>
                              </a:solidFill>
                              <a:effectLst/>
                            </a:rPr>
                            <a:t>R-AF</a:t>
                          </a:r>
                          <a:endParaRPr lang="en-US" sz="20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2808595644"/>
                      </a:ext>
                    </a:extLst>
                  </a:tr>
                  <a:tr h="360255">
                    <a:tc>
                      <a:txBody>
                        <a:bodyPr/>
                        <a:lstStyle/>
                        <a:p>
                          <a:pPr algn="just">
                            <a:lnSpc>
                              <a:spcPct val="107000"/>
                            </a:lnSpc>
                            <a:spcAft>
                              <a:spcPts val="0"/>
                            </a:spcAft>
                          </a:pPr>
                          <a:r>
                            <a:rPr lang="en-US" sz="2000" b="0">
                              <a:solidFill>
                                <a:schemeClr val="tx1"/>
                              </a:solidFill>
                              <a:effectLst/>
                            </a:rPr>
                            <a:t>28</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70C0"/>
                              </a:solidFill>
                              <a:effectLst/>
                            </a:rPr>
                            <a:t>B.</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70C0"/>
                              </a:solidFill>
                              <a:effectLst/>
                            </a:rPr>
                            <a:t>Yes. </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chemeClr val="tx1"/>
                              </a:solidFill>
                              <a:effectLst/>
                            </a:rPr>
                            <a:t> </a:t>
                          </a:r>
                          <a:endParaRPr lang="en-US" sz="20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2705196304"/>
                      </a:ext>
                    </a:extLst>
                  </a:tr>
                  <a:tr h="360255">
                    <a:tc>
                      <a:txBody>
                        <a:bodyPr/>
                        <a:lstStyle/>
                        <a:p>
                          <a:pPr algn="just">
                            <a:lnSpc>
                              <a:spcPct val="107000"/>
                            </a:lnSpc>
                            <a:spcAft>
                              <a:spcPts val="0"/>
                            </a:spcAft>
                          </a:pPr>
                          <a:r>
                            <a:rPr lang="en-US" sz="2000" b="0">
                              <a:solidFill>
                                <a:schemeClr val="tx1"/>
                              </a:solidFill>
                              <a:effectLst/>
                            </a:rPr>
                            <a:t>29</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B050"/>
                              </a:solidFill>
                              <a:effectLst/>
                            </a:rPr>
                            <a:t>M.</a:t>
                          </a:r>
                          <a:endParaRPr lang="en-US" sz="2000" b="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B050"/>
                              </a:solidFill>
                              <a:effectLst/>
                            </a:rPr>
                            <a:t>So, this is 1 plus 25</a:t>
                          </a:r>
                          <a:endParaRPr lang="en-US" sz="2000" b="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a:solidFill>
                                <a:schemeClr val="tx1"/>
                              </a:solidFill>
                              <a:effectLst/>
                            </a:rPr>
                            <a:t>R-AF</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3511448294"/>
                      </a:ext>
                    </a:extLst>
                  </a:tr>
                  <a:tr h="360255">
                    <a:tc>
                      <a:txBody>
                        <a:bodyPr/>
                        <a:lstStyle/>
                        <a:p>
                          <a:pPr algn="just">
                            <a:lnSpc>
                              <a:spcPct val="107000"/>
                            </a:lnSpc>
                            <a:spcAft>
                              <a:spcPts val="0"/>
                            </a:spcAft>
                          </a:pPr>
                          <a:r>
                            <a:rPr lang="en-US" sz="2000" b="0">
                              <a:solidFill>
                                <a:schemeClr val="tx1"/>
                              </a:solidFill>
                              <a:effectLst/>
                            </a:rPr>
                            <a:t>30</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C00000"/>
                              </a:solidFill>
                              <a:effectLst/>
                            </a:rPr>
                            <a:t>A.</a:t>
                          </a:r>
                          <a:endParaRPr lang="en-US" sz="2000" b="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C00000"/>
                              </a:solidFill>
                              <a:effectLst/>
                            </a:rPr>
                            <a:t>As though, OK, let’s say that a kilo of pears costs 5 shekels. </a:t>
                          </a:r>
                          <a:endParaRPr lang="en-US" sz="2000" b="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a:solidFill>
                                <a:schemeClr val="tx1"/>
                              </a:solidFill>
                              <a:effectLst/>
                            </a:rPr>
                            <a:t>R-AF</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1936104421"/>
                      </a:ext>
                    </a:extLst>
                  </a:tr>
                  <a:tr h="999399">
                    <a:tc>
                      <a:txBody>
                        <a:bodyPr/>
                        <a:lstStyle/>
                        <a:p>
                          <a:pPr algn="just">
                            <a:lnSpc>
                              <a:spcPct val="107000"/>
                            </a:lnSpc>
                            <a:spcAft>
                              <a:spcPts val="0"/>
                            </a:spcAft>
                          </a:pPr>
                          <a:r>
                            <a:rPr lang="en-US" sz="2000" b="0">
                              <a:solidFill>
                                <a:schemeClr val="tx1"/>
                              </a:solidFill>
                              <a:effectLst/>
                            </a:rPr>
                            <a:t>31</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70C0"/>
                              </a:solidFill>
                              <a:effectLst/>
                            </a:rPr>
                            <a:t>B</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0070C0"/>
                              </a:solidFill>
                              <a:effectLst/>
                            </a:rPr>
                            <a:t>Oh, you see? If you do…OK, let’s say that we concluded that this is 6.25, and if you take 0.75 of this, it is not 5. Do you understand? </a:t>
                          </a:r>
                          <a:r>
                            <a:rPr lang="en-US" sz="2000" b="0" dirty="0" smtClean="0">
                              <a:solidFill>
                                <a:srgbClr val="0070C0"/>
                              </a:solidFill>
                              <a:effectLst/>
                            </a:rPr>
                            <a:t/>
                          </a:r>
                          <a:br>
                            <a:rPr lang="en-US" sz="2000" b="0" dirty="0" smtClean="0">
                              <a:solidFill>
                                <a:srgbClr val="0070C0"/>
                              </a:solidFill>
                              <a:effectLst/>
                            </a:rPr>
                          </a:br>
                          <a:r>
                            <a:rPr lang="en-US" sz="2000" b="0" dirty="0" smtClean="0">
                              <a:solidFill>
                                <a:srgbClr val="0070C0"/>
                              </a:solidFill>
                              <a:effectLst/>
                            </a:rPr>
                            <a:t>It </a:t>
                          </a:r>
                          <a:r>
                            <a:rPr lang="en-US" sz="2000" b="0" dirty="0">
                              <a:solidFill>
                                <a:srgbClr val="0070C0"/>
                              </a:solidFill>
                              <a:effectLst/>
                            </a:rPr>
                            <a:t>is as if, 0.75 of this, it does not say 1.25 multiply this. </a:t>
                          </a:r>
                          <a:endParaRPr lang="en-US" sz="20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a:solidFill>
                                <a:schemeClr val="tx1"/>
                              </a:solidFill>
                              <a:effectLst/>
                            </a:rPr>
                            <a:t>R-AF R-AP-DP </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4115899476"/>
                      </a:ext>
                    </a:extLst>
                  </a:tr>
                  <a:tr h="360255">
                    <a:tc>
                      <a:txBody>
                        <a:bodyPr/>
                        <a:lstStyle/>
                        <a:p>
                          <a:pPr algn="just">
                            <a:lnSpc>
                              <a:spcPct val="107000"/>
                            </a:lnSpc>
                            <a:spcAft>
                              <a:spcPts val="0"/>
                            </a:spcAft>
                          </a:pPr>
                          <a:r>
                            <a:rPr lang="en-US" sz="2000" b="0">
                              <a:solidFill>
                                <a:schemeClr val="tx1"/>
                              </a:solidFill>
                              <a:effectLst/>
                            </a:rPr>
                            <a:t>32</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just">
                            <a:lnSpc>
                              <a:spcPct val="107000"/>
                            </a:lnSpc>
                            <a:spcAft>
                              <a:spcPts val="0"/>
                            </a:spcAft>
                          </a:pPr>
                          <a:r>
                            <a:rPr lang="en-US" sz="2000" b="0" dirty="0">
                              <a:solidFill>
                                <a:srgbClr val="C00000"/>
                              </a:solidFill>
                              <a:effectLst/>
                            </a:rPr>
                            <a:t>A.</a:t>
                          </a:r>
                          <a:endParaRPr lang="en-US" sz="2000" b="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endParaRPr lang="en-US"/>
                        </a:p>
                      </a:txBody>
                      <a:tcPr marL="68580" marR="68580" marT="0" marB="0">
                        <a:blipFill>
                          <a:blip r:embed="rId4"/>
                          <a:stretch>
                            <a:fillRect l="-14265" t="-1172881" r="-11135" b="-28814"/>
                          </a:stretch>
                        </a:blipFill>
                      </a:tcPr>
                    </a:tc>
                    <a:tc>
                      <a:txBody>
                        <a:bodyPr/>
                        <a:lstStyle/>
                        <a:p>
                          <a:pPr algn="just">
                            <a:lnSpc>
                              <a:spcPct val="107000"/>
                            </a:lnSpc>
                            <a:spcAft>
                              <a:spcPts val="0"/>
                            </a:spcAft>
                          </a:pPr>
                          <a:r>
                            <a:rPr lang="en-US" sz="2000" b="0" dirty="0">
                              <a:solidFill>
                                <a:schemeClr val="tx1"/>
                              </a:solidFill>
                              <a:effectLst/>
                            </a:rPr>
                            <a:t>R-AF</a:t>
                          </a:r>
                          <a:endParaRPr lang="en-US" sz="20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1988420730"/>
                      </a:ext>
                    </a:extLst>
                  </a:tr>
                </a:tbl>
              </a:graphicData>
            </a:graphic>
          </p:graphicFrame>
        </mc:Fallback>
      </mc:AlternateContent>
      <p:sp>
        <p:nvSpPr>
          <p:cNvPr id="3" name="Cloud Callout 2"/>
          <p:cNvSpPr/>
          <p:nvPr/>
        </p:nvSpPr>
        <p:spPr>
          <a:xfrm>
            <a:off x="173736" y="51862"/>
            <a:ext cx="2907792" cy="1920240"/>
          </a:xfrm>
          <a:prstGeom prst="cloudCallout">
            <a:avLst>
              <a:gd name="adj1" fmla="val 319418"/>
              <a:gd name="adj2" fmla="val 310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Shared mathematical resource, self produced arithmetic / algebraic facts</a:t>
            </a:r>
          </a:p>
        </p:txBody>
      </p:sp>
      <p:sp>
        <p:nvSpPr>
          <p:cNvPr id="5" name="Flowchart: Terminator 4"/>
          <p:cNvSpPr/>
          <p:nvPr/>
        </p:nvSpPr>
        <p:spPr>
          <a:xfrm>
            <a:off x="2295144" y="5522976"/>
            <a:ext cx="5907024" cy="365760"/>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Callout 5"/>
          <p:cNvSpPr/>
          <p:nvPr/>
        </p:nvSpPr>
        <p:spPr>
          <a:xfrm>
            <a:off x="0" y="3188861"/>
            <a:ext cx="2002536" cy="2203704"/>
          </a:xfrm>
          <a:prstGeom prst="cloudCallout">
            <a:avLst>
              <a:gd name="adj1" fmla="val 58162"/>
              <a:gd name="adj2" fmla="val 600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Differ by percent resource</a:t>
            </a:r>
          </a:p>
        </p:txBody>
      </p:sp>
      <p:sp>
        <p:nvSpPr>
          <p:cNvPr id="7" name="Footer Placeholder 6"/>
          <p:cNvSpPr>
            <a:spLocks noGrp="1"/>
          </p:cNvSpPr>
          <p:nvPr>
            <p:ph type="ftr" sz="quarter" idx="11"/>
          </p:nvPr>
        </p:nvSpPr>
        <p:spPr/>
        <p:txBody>
          <a:bodyPr/>
          <a:lstStyle/>
          <a:p>
            <a:r>
              <a:rPr lang="en-US"/>
              <a:t>Michal tabach, TabachM@tauex.tau.ac.il</a:t>
            </a:r>
          </a:p>
        </p:txBody>
      </p:sp>
    </p:spTree>
    <p:custDataLst>
      <p:tags r:id="rId1"/>
    </p:custDataLst>
    <p:extLst>
      <p:ext uri="{BB962C8B-B14F-4D97-AF65-F5344CB8AC3E}">
        <p14:creationId xmlns:p14="http://schemas.microsoft.com/office/powerpoint/2010/main" val="369711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Mathematical problem solving </a:t>
            </a:r>
            <a:br>
              <a:rPr lang="en-CA" dirty="0"/>
            </a:br>
            <a:r>
              <a:rPr lang="en-CA" sz="3600" dirty="0"/>
              <a:t>[</a:t>
            </a:r>
            <a:r>
              <a:rPr lang="en-CA" sz="3600" dirty="0" err="1"/>
              <a:t>Pólya</a:t>
            </a:r>
            <a:r>
              <a:rPr lang="en-CA" sz="3600" dirty="0"/>
              <a:t> (1945/1973)]</a:t>
            </a:r>
            <a:endParaRPr lang="en-US" dirty="0"/>
          </a:p>
        </p:txBody>
      </p:sp>
      <p:sp>
        <p:nvSpPr>
          <p:cNvPr id="3" name="Content Placeholder 2"/>
          <p:cNvSpPr>
            <a:spLocks noGrp="1"/>
          </p:cNvSpPr>
          <p:nvPr>
            <p:ph idx="1"/>
          </p:nvPr>
        </p:nvSpPr>
        <p:spPr/>
        <p:txBody>
          <a:bodyPr>
            <a:normAutofit/>
          </a:bodyPr>
          <a:lstStyle/>
          <a:p>
            <a:r>
              <a:rPr lang="en-CA" sz="2400" dirty="0"/>
              <a:t>Understanding the problem</a:t>
            </a:r>
          </a:p>
          <a:p>
            <a:r>
              <a:rPr lang="en-CA" sz="2400" dirty="0"/>
              <a:t>Devising a plan</a:t>
            </a:r>
          </a:p>
          <a:p>
            <a:r>
              <a:rPr lang="en-CA" sz="2400" dirty="0"/>
              <a:t>Carrying out the plan</a:t>
            </a:r>
          </a:p>
          <a:p>
            <a:r>
              <a:rPr lang="en-CA" sz="2400" dirty="0"/>
              <a:t>Looking back</a:t>
            </a:r>
          </a:p>
          <a:p>
            <a:endParaRPr lang="en-US" sz="2400" dirty="0"/>
          </a:p>
        </p:txBody>
      </p:sp>
      <p:sp>
        <p:nvSpPr>
          <p:cNvPr id="4" name="Footer Placeholder 3"/>
          <p:cNvSpPr>
            <a:spLocks noGrp="1"/>
          </p:cNvSpPr>
          <p:nvPr>
            <p:ph type="ftr" sz="quarter" idx="11"/>
          </p:nvPr>
        </p:nvSpPr>
        <p:spPr/>
        <p:txBody>
          <a:bodyPr/>
          <a:lstStyle/>
          <a:p>
            <a:r>
              <a:rPr lang="en-US"/>
              <a:t>Michal tabach, TabachM@tauex.tau.ac.il</a:t>
            </a:r>
          </a:p>
        </p:txBody>
      </p:sp>
      <p:pic>
        <p:nvPicPr>
          <p:cNvPr id="10" name="Picture 9">
            <a:extLst>
              <a:ext uri="{FF2B5EF4-FFF2-40B4-BE49-F238E27FC236}">
                <a16:creationId xmlns:a16="http://schemas.microsoft.com/office/drawing/2014/main" id="{75D6A10D-C347-F828-C7E2-2E1C1DE5D847}"/>
              </a:ext>
            </a:extLst>
          </p:cNvPr>
          <p:cNvPicPr>
            <a:picLocks noChangeAspect="1"/>
          </p:cNvPicPr>
          <p:nvPr/>
        </p:nvPicPr>
        <p:blipFill rotWithShape="1">
          <a:blip r:embed="rId4"/>
          <a:srcRect l="43523" t="43232" r="45227" b="27879"/>
          <a:stretch/>
        </p:blipFill>
        <p:spPr>
          <a:xfrm>
            <a:off x="8282246" y="1806632"/>
            <a:ext cx="2812474" cy="4062462"/>
          </a:xfrm>
          <a:prstGeom prst="rect">
            <a:avLst/>
          </a:prstGeom>
        </p:spPr>
      </p:pic>
    </p:spTree>
    <p:custDataLst>
      <p:tags r:id="rId1"/>
    </p:custDataLst>
    <p:extLst>
      <p:ext uri="{BB962C8B-B14F-4D97-AF65-F5344CB8AC3E}">
        <p14:creationId xmlns:p14="http://schemas.microsoft.com/office/powerpoint/2010/main" val="2115822306"/>
      </p:ext>
    </p:extLst>
  </p:cSld>
  <p:clrMapOvr>
    <a:masterClrMapping/>
  </p:clrMapOvr>
  <mc:AlternateContent xmlns:mc="http://schemas.openxmlformats.org/markup-compatibility/2006" xmlns:p14="http://schemas.microsoft.com/office/powerpoint/2010/main">
    <mc:Choice Requires="p14">
      <p:transition spd="slow" p14:dur="2000" advTm="99610"/>
    </mc:Choice>
    <mc:Fallback xmlns="">
      <p:transition spd="slow" advTm="996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Findings</a:t>
            </a:r>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a:t>Michal tabach, TabachM@tauex.tau.ac.il</a:t>
            </a:r>
          </a:p>
        </p:txBody>
      </p:sp>
    </p:spTree>
    <p:extLst>
      <p:ext uri="{BB962C8B-B14F-4D97-AF65-F5344CB8AC3E}">
        <p14:creationId xmlns:p14="http://schemas.microsoft.com/office/powerpoint/2010/main" val="114295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RQ1: Strategies and discursive products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5765376"/>
              </p:ext>
            </p:extLst>
          </p:nvPr>
        </p:nvGraphicFramePr>
        <p:xfrm>
          <a:off x="1234440" y="1802701"/>
          <a:ext cx="8586216" cy="3264324"/>
        </p:xfrm>
        <a:graphic>
          <a:graphicData uri="http://schemas.openxmlformats.org/drawingml/2006/table">
            <a:tbl>
              <a:tblPr firstRow="1" firstCol="1" bandRow="1">
                <a:tableStyleId>{5C22544A-7EE6-4342-B048-85BDC9FD1C3A}</a:tableStyleId>
              </a:tblPr>
              <a:tblGrid>
                <a:gridCol w="585604">
                  <a:extLst>
                    <a:ext uri="{9D8B030D-6E8A-4147-A177-3AD203B41FA5}">
                      <a16:colId xmlns:a16="http://schemas.microsoft.com/office/drawing/2014/main" val="2090336884"/>
                    </a:ext>
                  </a:extLst>
                </a:gridCol>
                <a:gridCol w="8000612">
                  <a:extLst>
                    <a:ext uri="{9D8B030D-6E8A-4147-A177-3AD203B41FA5}">
                      <a16:colId xmlns:a16="http://schemas.microsoft.com/office/drawing/2014/main" val="2445477421"/>
                    </a:ext>
                  </a:extLst>
                </a:gridCol>
              </a:tblGrid>
              <a:tr h="95779">
                <a:tc>
                  <a:txBody>
                    <a:bodyPr/>
                    <a:lstStyle/>
                    <a:p>
                      <a:pPr>
                        <a:lnSpc>
                          <a:spcPct val="107000"/>
                        </a:lnSpc>
                        <a:spcAft>
                          <a:spcPts val="0"/>
                        </a:spcAft>
                      </a:pP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33563" marR="33563" marT="0" marB="0"/>
                </a:tc>
                <a:tc>
                  <a:txBody>
                    <a:bodyPr/>
                    <a:lstStyle/>
                    <a:p>
                      <a:pPr algn="ctr">
                        <a:lnSpc>
                          <a:spcPct val="107000"/>
                        </a:lnSpc>
                        <a:spcAft>
                          <a:spcPts val="0"/>
                        </a:spcAft>
                      </a:pPr>
                      <a:r>
                        <a:rPr lang="en-CA" sz="2200">
                          <a:effectLst/>
                        </a:rPr>
                        <a:t>General strategies</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33563" marR="33563" marT="0" marB="0"/>
                </a:tc>
                <a:extLst>
                  <a:ext uri="{0D108BD9-81ED-4DB2-BD59-A6C34878D82A}">
                    <a16:rowId xmlns:a16="http://schemas.microsoft.com/office/drawing/2014/main" val="999750191"/>
                  </a:ext>
                </a:extLst>
              </a:tr>
              <a:tr h="422339">
                <a:tc>
                  <a:txBody>
                    <a:bodyPr/>
                    <a:lstStyle/>
                    <a:p>
                      <a:pPr>
                        <a:lnSpc>
                          <a:spcPct val="107000"/>
                        </a:lnSpc>
                        <a:spcAft>
                          <a:spcPts val="0"/>
                        </a:spcAft>
                      </a:pPr>
                      <a:r>
                        <a:rPr lang="en-CA" sz="2200">
                          <a:effectLst/>
                        </a:rPr>
                        <a:t>G1</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33563" marR="33563" marT="0" marB="0"/>
                </a:tc>
                <a:tc>
                  <a:txBody>
                    <a:bodyPr/>
                    <a:lstStyle/>
                    <a:p>
                      <a:pPr>
                        <a:lnSpc>
                          <a:spcPct val="107000"/>
                        </a:lnSpc>
                        <a:spcAft>
                          <a:spcPts val="0"/>
                        </a:spcAft>
                      </a:pPr>
                      <a:r>
                        <a:rPr lang="en-CA" sz="2200" dirty="0">
                          <a:effectLst/>
                        </a:rPr>
                        <a:t>Started with </a:t>
                      </a:r>
                      <a:r>
                        <a:rPr lang="en-CA" sz="2200" b="1" kern="1200" dirty="0">
                          <a:solidFill>
                            <a:schemeClr val="accent1">
                              <a:lumMod val="50000"/>
                            </a:schemeClr>
                          </a:solidFill>
                          <a:latin typeface="+mn-lt"/>
                          <a:ea typeface="+mn-ea"/>
                          <a:cs typeface="+mn-cs"/>
                        </a:rPr>
                        <a:t>ESN</a:t>
                      </a:r>
                      <a:r>
                        <a:rPr lang="en-CA" sz="2200" dirty="0">
                          <a:effectLst/>
                        </a:rPr>
                        <a:t> and moved to </a:t>
                      </a:r>
                      <a:r>
                        <a:rPr lang="en-CA" sz="2200" b="1" kern="1200" dirty="0">
                          <a:solidFill>
                            <a:schemeClr val="accent3">
                              <a:lumMod val="75000"/>
                            </a:schemeClr>
                          </a:solidFill>
                          <a:latin typeface="+mn-lt"/>
                          <a:ea typeface="+mn-ea"/>
                          <a:cs typeface="+mn-cs"/>
                        </a:rPr>
                        <a:t>ISP</a:t>
                      </a:r>
                      <a:endParaRPr lang="en-US" sz="2200" b="1" kern="1200" dirty="0">
                        <a:solidFill>
                          <a:schemeClr val="accent3">
                            <a:lumMod val="75000"/>
                          </a:schemeClr>
                        </a:solidFill>
                        <a:latin typeface="+mn-lt"/>
                        <a:ea typeface="+mn-ea"/>
                        <a:cs typeface="+mn-cs"/>
                      </a:endParaRPr>
                    </a:p>
                  </a:txBody>
                  <a:tcPr marL="33563" marR="33563" marT="0" marB="0"/>
                </a:tc>
                <a:extLst>
                  <a:ext uri="{0D108BD9-81ED-4DB2-BD59-A6C34878D82A}">
                    <a16:rowId xmlns:a16="http://schemas.microsoft.com/office/drawing/2014/main" val="162741889"/>
                  </a:ext>
                </a:extLst>
              </a:tr>
              <a:tr h="448056">
                <a:tc>
                  <a:txBody>
                    <a:bodyPr/>
                    <a:lstStyle/>
                    <a:p>
                      <a:pPr>
                        <a:lnSpc>
                          <a:spcPct val="107000"/>
                        </a:lnSpc>
                        <a:spcAft>
                          <a:spcPts val="0"/>
                        </a:spcAft>
                      </a:pPr>
                      <a:r>
                        <a:rPr lang="en-CA" sz="2200">
                          <a:effectLst/>
                        </a:rPr>
                        <a:t>G2</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33563" marR="33563" marT="0" marB="0"/>
                </a:tc>
                <a:tc>
                  <a:txBody>
                    <a:bodyPr/>
                    <a:lstStyle/>
                    <a:p>
                      <a:pPr>
                        <a:lnSpc>
                          <a:spcPct val="107000"/>
                        </a:lnSpc>
                        <a:spcAft>
                          <a:spcPts val="0"/>
                        </a:spcAft>
                      </a:pPr>
                      <a:r>
                        <a:rPr lang="en-CA" sz="2200" dirty="0">
                          <a:effectLst/>
                        </a:rPr>
                        <a:t>Started with </a:t>
                      </a:r>
                      <a:r>
                        <a:rPr lang="en-CA" sz="2200" b="1" kern="1200" dirty="0">
                          <a:solidFill>
                            <a:schemeClr val="accent1">
                              <a:lumMod val="50000"/>
                            </a:schemeClr>
                          </a:solidFill>
                          <a:latin typeface="+mn-lt"/>
                          <a:ea typeface="+mn-ea"/>
                          <a:cs typeface="+mn-cs"/>
                        </a:rPr>
                        <a:t>ESN </a:t>
                      </a:r>
                      <a:r>
                        <a:rPr lang="en-CA" sz="2200" dirty="0">
                          <a:effectLst/>
                        </a:rPr>
                        <a:t>and alternated between </a:t>
                      </a:r>
                      <a:r>
                        <a:rPr lang="en-CA" sz="2200" b="1" kern="1200" dirty="0">
                          <a:solidFill>
                            <a:schemeClr val="accent1">
                              <a:lumMod val="50000"/>
                            </a:schemeClr>
                          </a:solidFill>
                          <a:latin typeface="+mn-lt"/>
                          <a:ea typeface="+mn-ea"/>
                          <a:cs typeface="+mn-cs"/>
                        </a:rPr>
                        <a:t>ESN</a:t>
                      </a:r>
                      <a:r>
                        <a:rPr lang="en-CA" sz="2200" dirty="0">
                          <a:effectLst/>
                        </a:rPr>
                        <a:t> and </a:t>
                      </a:r>
                      <a:r>
                        <a:rPr lang="en-CA" sz="2200" b="1" kern="1200" dirty="0">
                          <a:solidFill>
                            <a:schemeClr val="accent3">
                              <a:lumMod val="75000"/>
                            </a:schemeClr>
                          </a:solidFill>
                          <a:latin typeface="+mn-lt"/>
                          <a:ea typeface="+mn-ea"/>
                          <a:cs typeface="+mn-cs"/>
                        </a:rPr>
                        <a:t>ISP</a:t>
                      </a:r>
                      <a:endParaRPr lang="en-US" sz="2200" b="1" kern="1200" dirty="0">
                        <a:solidFill>
                          <a:schemeClr val="accent3">
                            <a:lumMod val="75000"/>
                          </a:schemeClr>
                        </a:solidFill>
                        <a:latin typeface="+mn-lt"/>
                        <a:ea typeface="+mn-ea"/>
                        <a:cs typeface="+mn-cs"/>
                      </a:endParaRPr>
                    </a:p>
                  </a:txBody>
                  <a:tcPr marL="33563" marR="33563" marT="0" marB="0"/>
                </a:tc>
                <a:extLst>
                  <a:ext uri="{0D108BD9-81ED-4DB2-BD59-A6C34878D82A}">
                    <a16:rowId xmlns:a16="http://schemas.microsoft.com/office/drawing/2014/main" val="692929968"/>
                  </a:ext>
                </a:extLst>
              </a:tr>
              <a:tr h="478896">
                <a:tc>
                  <a:txBody>
                    <a:bodyPr/>
                    <a:lstStyle/>
                    <a:p>
                      <a:pPr>
                        <a:lnSpc>
                          <a:spcPct val="107000"/>
                        </a:lnSpc>
                        <a:spcAft>
                          <a:spcPts val="0"/>
                        </a:spcAft>
                      </a:pPr>
                      <a:r>
                        <a:rPr lang="en-CA" sz="2200">
                          <a:effectLst/>
                        </a:rPr>
                        <a:t>G3</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33563" marR="33563" marT="0" marB="0"/>
                </a:tc>
                <a:tc>
                  <a:txBody>
                    <a:bodyPr/>
                    <a:lstStyle/>
                    <a:p>
                      <a:pPr>
                        <a:lnSpc>
                          <a:spcPct val="107000"/>
                        </a:lnSpc>
                        <a:spcAft>
                          <a:spcPts val="0"/>
                        </a:spcAft>
                      </a:pPr>
                      <a:r>
                        <a:rPr lang="en-CA" sz="2200" dirty="0">
                          <a:effectLst/>
                        </a:rPr>
                        <a:t>Started with </a:t>
                      </a:r>
                      <a:r>
                        <a:rPr lang="en-CA" sz="2200" b="1" kern="1200" dirty="0">
                          <a:solidFill>
                            <a:schemeClr val="accent3">
                              <a:lumMod val="75000"/>
                            </a:schemeClr>
                          </a:solidFill>
                          <a:latin typeface="+mn-lt"/>
                          <a:ea typeface="+mn-ea"/>
                          <a:cs typeface="+mn-cs"/>
                        </a:rPr>
                        <a:t>ISP</a:t>
                      </a:r>
                      <a:r>
                        <a:rPr lang="en-CA" sz="2200" dirty="0">
                          <a:effectLst/>
                        </a:rPr>
                        <a:t> and moved to </a:t>
                      </a:r>
                      <a:r>
                        <a:rPr lang="en-CA" sz="2200" b="1" kern="1200" dirty="0">
                          <a:solidFill>
                            <a:schemeClr val="accent1">
                              <a:lumMod val="50000"/>
                            </a:schemeClr>
                          </a:solidFill>
                          <a:latin typeface="+mn-lt"/>
                          <a:ea typeface="+mn-ea"/>
                          <a:cs typeface="+mn-cs"/>
                        </a:rPr>
                        <a:t>ESN</a:t>
                      </a:r>
                      <a:endParaRPr lang="en-US" sz="2200" b="1" kern="1200" dirty="0">
                        <a:solidFill>
                          <a:schemeClr val="accent1">
                            <a:lumMod val="50000"/>
                          </a:schemeClr>
                        </a:solidFill>
                        <a:latin typeface="+mn-lt"/>
                        <a:ea typeface="+mn-ea"/>
                        <a:cs typeface="+mn-cs"/>
                      </a:endParaRPr>
                    </a:p>
                  </a:txBody>
                  <a:tcPr marL="33563" marR="33563" marT="0" marB="0"/>
                </a:tc>
                <a:extLst>
                  <a:ext uri="{0D108BD9-81ED-4DB2-BD59-A6C34878D82A}">
                    <a16:rowId xmlns:a16="http://schemas.microsoft.com/office/drawing/2014/main" val="811723129"/>
                  </a:ext>
                </a:extLst>
              </a:tr>
              <a:tr h="574675">
                <a:tc>
                  <a:txBody>
                    <a:bodyPr/>
                    <a:lstStyle/>
                    <a:p>
                      <a:pPr>
                        <a:lnSpc>
                          <a:spcPct val="107000"/>
                        </a:lnSpc>
                        <a:spcAft>
                          <a:spcPts val="0"/>
                        </a:spcAft>
                      </a:pPr>
                      <a:r>
                        <a:rPr lang="en-CA" sz="2200">
                          <a:effectLst/>
                        </a:rPr>
                        <a:t>G4</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33563" marR="33563" marT="0" marB="0"/>
                </a:tc>
                <a:tc>
                  <a:txBody>
                    <a:bodyPr/>
                    <a:lstStyle/>
                    <a:p>
                      <a:pPr>
                        <a:lnSpc>
                          <a:spcPct val="107000"/>
                        </a:lnSpc>
                        <a:spcAft>
                          <a:spcPts val="0"/>
                        </a:spcAft>
                      </a:pPr>
                      <a:r>
                        <a:rPr lang="en-CA" sz="2200" dirty="0">
                          <a:effectLst/>
                        </a:rPr>
                        <a:t>Started with </a:t>
                      </a:r>
                      <a:r>
                        <a:rPr lang="en-CA" sz="2200" b="1" kern="1200" dirty="0">
                          <a:solidFill>
                            <a:schemeClr val="accent3">
                              <a:lumMod val="75000"/>
                            </a:schemeClr>
                          </a:solidFill>
                          <a:latin typeface="+mn-lt"/>
                          <a:ea typeface="+mn-ea"/>
                          <a:cs typeface="+mn-cs"/>
                        </a:rPr>
                        <a:t>ISP</a:t>
                      </a:r>
                      <a:r>
                        <a:rPr lang="en-CA" sz="2200" dirty="0">
                          <a:effectLst/>
                        </a:rPr>
                        <a:t> and </a:t>
                      </a:r>
                      <a:r>
                        <a:rPr lang="en-CA" sz="2200" b="1" kern="1200" dirty="0">
                          <a:solidFill>
                            <a:schemeClr val="accent5">
                              <a:lumMod val="75000"/>
                            </a:schemeClr>
                          </a:solidFill>
                          <a:latin typeface="+mn-lt"/>
                          <a:ea typeface="+mn-ea"/>
                          <a:cs typeface="+mn-cs"/>
                        </a:rPr>
                        <a:t>SEQ</a:t>
                      </a:r>
                      <a:r>
                        <a:rPr lang="en-CA" sz="2200" dirty="0">
                          <a:effectLst/>
                        </a:rPr>
                        <a:t> in parallel, and then moved to </a:t>
                      </a:r>
                      <a:r>
                        <a:rPr lang="en-CA" sz="2200" b="1" kern="1200" dirty="0">
                          <a:solidFill>
                            <a:schemeClr val="accent1">
                              <a:lumMod val="50000"/>
                            </a:schemeClr>
                          </a:solidFill>
                          <a:latin typeface="+mn-lt"/>
                          <a:ea typeface="+mn-ea"/>
                          <a:cs typeface="+mn-cs"/>
                        </a:rPr>
                        <a:t>ESN</a:t>
                      </a:r>
                      <a:r>
                        <a:rPr lang="en-CA" sz="2200" dirty="0">
                          <a:effectLst/>
                        </a:rPr>
                        <a:t> with occasional use of </a:t>
                      </a:r>
                      <a:r>
                        <a:rPr lang="en-CA" sz="2200" b="1" kern="1200" dirty="0">
                          <a:solidFill>
                            <a:schemeClr val="accent5">
                              <a:lumMod val="75000"/>
                            </a:schemeClr>
                          </a:solidFill>
                          <a:latin typeface="+mn-lt"/>
                          <a:ea typeface="+mn-ea"/>
                          <a:cs typeface="+mn-cs"/>
                        </a:rPr>
                        <a:t>SEQ</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33563" marR="33563" marT="0" marB="0"/>
                </a:tc>
                <a:extLst>
                  <a:ext uri="{0D108BD9-81ED-4DB2-BD59-A6C34878D82A}">
                    <a16:rowId xmlns:a16="http://schemas.microsoft.com/office/drawing/2014/main" val="1286615467"/>
                  </a:ext>
                </a:extLst>
              </a:tr>
              <a:tr h="395880">
                <a:tc>
                  <a:txBody>
                    <a:bodyPr/>
                    <a:lstStyle/>
                    <a:p>
                      <a:pPr>
                        <a:lnSpc>
                          <a:spcPct val="107000"/>
                        </a:lnSpc>
                        <a:spcAft>
                          <a:spcPts val="0"/>
                        </a:spcAft>
                      </a:pPr>
                      <a:r>
                        <a:rPr lang="en-CA" sz="2200">
                          <a:effectLst/>
                        </a:rPr>
                        <a:t>G5</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33563" marR="33563" marT="0" marB="0"/>
                </a:tc>
                <a:tc>
                  <a:txBody>
                    <a:bodyPr/>
                    <a:lstStyle/>
                    <a:p>
                      <a:pPr>
                        <a:lnSpc>
                          <a:spcPct val="107000"/>
                        </a:lnSpc>
                        <a:spcAft>
                          <a:spcPts val="0"/>
                        </a:spcAft>
                      </a:pPr>
                      <a:r>
                        <a:rPr lang="en-CA" sz="2200" dirty="0">
                          <a:effectLst/>
                        </a:rPr>
                        <a:t>Started with </a:t>
                      </a:r>
                      <a:r>
                        <a:rPr lang="en-CA" sz="2200" b="1" kern="1200" dirty="0">
                          <a:solidFill>
                            <a:schemeClr val="accent3">
                              <a:lumMod val="75000"/>
                            </a:schemeClr>
                          </a:solidFill>
                          <a:latin typeface="+mn-lt"/>
                          <a:ea typeface="+mn-ea"/>
                          <a:cs typeface="+mn-cs"/>
                        </a:rPr>
                        <a:t>ISP</a:t>
                      </a:r>
                      <a:r>
                        <a:rPr lang="en-CA" sz="2200" dirty="0">
                          <a:effectLst/>
                        </a:rPr>
                        <a:t>, moved to </a:t>
                      </a:r>
                      <a:r>
                        <a:rPr lang="en-CA" sz="2200" b="1" kern="1200" dirty="0">
                          <a:solidFill>
                            <a:schemeClr val="accent1">
                              <a:lumMod val="50000"/>
                            </a:schemeClr>
                          </a:solidFill>
                          <a:latin typeface="+mn-lt"/>
                          <a:ea typeface="+mn-ea"/>
                          <a:cs typeface="+mn-cs"/>
                        </a:rPr>
                        <a:t>ESN</a:t>
                      </a:r>
                      <a:r>
                        <a:rPr lang="en-CA" sz="2200" dirty="0">
                          <a:effectLst/>
                        </a:rPr>
                        <a:t>, then to </a:t>
                      </a:r>
                      <a:r>
                        <a:rPr lang="en-CA" sz="2200" b="1" kern="1200" dirty="0">
                          <a:solidFill>
                            <a:schemeClr val="accent5">
                              <a:lumMod val="75000"/>
                            </a:schemeClr>
                          </a:solidFill>
                          <a:latin typeface="+mn-lt"/>
                          <a:ea typeface="+mn-ea"/>
                          <a:cs typeface="+mn-cs"/>
                        </a:rPr>
                        <a:t>SEQ</a:t>
                      </a:r>
                      <a:r>
                        <a:rPr lang="en-CA" sz="2200" dirty="0">
                          <a:effectLst/>
                        </a:rPr>
                        <a:t> and moved back to </a:t>
                      </a:r>
                      <a:r>
                        <a:rPr lang="en-CA" sz="2200" b="1" kern="1200" dirty="0">
                          <a:solidFill>
                            <a:schemeClr val="accent1">
                              <a:lumMod val="50000"/>
                            </a:schemeClr>
                          </a:solidFill>
                          <a:latin typeface="+mn-lt"/>
                          <a:ea typeface="+mn-ea"/>
                          <a:cs typeface="+mn-cs"/>
                        </a:rPr>
                        <a:t>ESN</a:t>
                      </a:r>
                      <a:endParaRPr lang="en-US" sz="2200" b="1" kern="1200" dirty="0">
                        <a:solidFill>
                          <a:schemeClr val="accent1">
                            <a:lumMod val="50000"/>
                          </a:schemeClr>
                        </a:solidFill>
                        <a:latin typeface="+mn-lt"/>
                        <a:ea typeface="+mn-ea"/>
                        <a:cs typeface="+mn-cs"/>
                      </a:endParaRPr>
                    </a:p>
                  </a:txBody>
                  <a:tcPr marL="33563" marR="33563" marT="0" marB="0"/>
                </a:tc>
                <a:extLst>
                  <a:ext uri="{0D108BD9-81ED-4DB2-BD59-A6C34878D82A}">
                    <a16:rowId xmlns:a16="http://schemas.microsoft.com/office/drawing/2014/main" val="1661512975"/>
                  </a:ext>
                </a:extLst>
              </a:tr>
              <a:tr h="478896">
                <a:tc>
                  <a:txBody>
                    <a:bodyPr/>
                    <a:lstStyle/>
                    <a:p>
                      <a:pPr>
                        <a:lnSpc>
                          <a:spcPct val="107000"/>
                        </a:lnSpc>
                        <a:spcAft>
                          <a:spcPts val="0"/>
                        </a:spcAft>
                      </a:pPr>
                      <a:r>
                        <a:rPr lang="en-CA" sz="2200">
                          <a:effectLst/>
                        </a:rPr>
                        <a:t>G6</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33563" marR="33563" marT="0" marB="0"/>
                </a:tc>
                <a:tc>
                  <a:txBody>
                    <a:bodyPr/>
                    <a:lstStyle/>
                    <a:p>
                      <a:pPr>
                        <a:lnSpc>
                          <a:spcPct val="107000"/>
                        </a:lnSpc>
                        <a:spcAft>
                          <a:spcPts val="0"/>
                        </a:spcAft>
                      </a:pPr>
                      <a:r>
                        <a:rPr lang="en-CA" sz="2200" dirty="0">
                          <a:effectLst/>
                        </a:rPr>
                        <a:t>Started with </a:t>
                      </a:r>
                      <a:r>
                        <a:rPr lang="en-CA" sz="2200" b="1" kern="1200" dirty="0">
                          <a:solidFill>
                            <a:schemeClr val="accent1">
                              <a:lumMod val="50000"/>
                            </a:schemeClr>
                          </a:solidFill>
                          <a:latin typeface="+mn-lt"/>
                          <a:ea typeface="+mn-ea"/>
                          <a:cs typeface="+mn-cs"/>
                        </a:rPr>
                        <a:t>ESN</a:t>
                      </a:r>
                      <a:r>
                        <a:rPr lang="en-CA" sz="2200" dirty="0">
                          <a:effectLst/>
                        </a:rPr>
                        <a:t>, </a:t>
                      </a:r>
                      <a:r>
                        <a:rPr lang="en-US" sz="2200" dirty="0">
                          <a:effectLst/>
                        </a:rPr>
                        <a:t>switched to </a:t>
                      </a:r>
                      <a:r>
                        <a:rPr lang="en-US" sz="2200" b="1" kern="1200" dirty="0">
                          <a:solidFill>
                            <a:schemeClr val="accent5">
                              <a:lumMod val="75000"/>
                            </a:schemeClr>
                          </a:solidFill>
                          <a:latin typeface="+mn-lt"/>
                          <a:ea typeface="+mn-ea"/>
                          <a:cs typeface="+mn-cs"/>
                        </a:rPr>
                        <a:t>SEQ</a:t>
                      </a:r>
                      <a:r>
                        <a:rPr lang="en-US" sz="2200" dirty="0">
                          <a:effectLst/>
                        </a:rPr>
                        <a:t> and </a:t>
                      </a:r>
                      <a:r>
                        <a:rPr lang="en-US" sz="2200" b="1" kern="1200" dirty="0">
                          <a:solidFill>
                            <a:schemeClr val="accent3">
                              <a:lumMod val="75000"/>
                            </a:schemeClr>
                          </a:solidFill>
                          <a:latin typeface="+mn-lt"/>
                          <a:ea typeface="+mn-ea"/>
                          <a:cs typeface="+mn-cs"/>
                        </a:rPr>
                        <a:t>ISP</a:t>
                      </a:r>
                      <a:r>
                        <a:rPr lang="en-US" sz="2200" dirty="0">
                          <a:effectLst/>
                        </a:rPr>
                        <a:t>, and moved back to </a:t>
                      </a:r>
                      <a:r>
                        <a:rPr lang="en-US" sz="2200" b="1" kern="1200" dirty="0">
                          <a:solidFill>
                            <a:schemeClr val="accent1">
                              <a:lumMod val="50000"/>
                            </a:schemeClr>
                          </a:solidFill>
                          <a:latin typeface="+mn-lt"/>
                          <a:ea typeface="+mn-ea"/>
                          <a:cs typeface="+mn-cs"/>
                        </a:rPr>
                        <a:t>ESN</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33563" marR="33563" marT="0" marB="0"/>
                </a:tc>
                <a:extLst>
                  <a:ext uri="{0D108BD9-81ED-4DB2-BD59-A6C34878D82A}">
                    <a16:rowId xmlns:a16="http://schemas.microsoft.com/office/drawing/2014/main" val="4029609766"/>
                  </a:ext>
                </a:extLst>
              </a:tr>
            </a:tbl>
          </a:graphicData>
        </a:graphic>
      </p:graphicFrame>
      <p:sp>
        <p:nvSpPr>
          <p:cNvPr id="5" name="TextBox 4"/>
          <p:cNvSpPr txBox="1"/>
          <p:nvPr/>
        </p:nvSpPr>
        <p:spPr>
          <a:xfrm>
            <a:off x="8201891" y="1848881"/>
            <a:ext cx="3990109" cy="1446550"/>
          </a:xfrm>
          <a:prstGeom prst="rect">
            <a:avLst/>
          </a:prstGeom>
          <a:solidFill>
            <a:schemeClr val="bg1"/>
          </a:solidFill>
        </p:spPr>
        <p:txBody>
          <a:bodyPr wrap="square" rtlCol="0">
            <a:spAutoFit/>
          </a:bodyPr>
          <a:lstStyle/>
          <a:p>
            <a:r>
              <a:rPr lang="en-US" sz="2200" b="1" dirty="0">
                <a:solidFill>
                  <a:schemeClr val="accent1">
                    <a:lumMod val="50000"/>
                  </a:schemeClr>
                </a:solidFill>
              </a:rPr>
              <a:t>Explore Solution Narrative</a:t>
            </a:r>
            <a:r>
              <a:rPr lang="en-US" sz="2200" dirty="0"/>
              <a:t>; </a:t>
            </a:r>
            <a:br>
              <a:rPr lang="en-US" sz="2200" dirty="0"/>
            </a:br>
            <a:r>
              <a:rPr lang="en-US" sz="2200" b="1" dirty="0">
                <a:solidFill>
                  <a:schemeClr val="accent3">
                    <a:lumMod val="75000"/>
                  </a:schemeClr>
                </a:solidFill>
              </a:rPr>
              <a:t>Independently Solving the Problem</a:t>
            </a:r>
            <a:r>
              <a:rPr lang="en-US" sz="2200" dirty="0"/>
              <a:t>; </a:t>
            </a:r>
            <a:br>
              <a:rPr lang="en-US" sz="2200" dirty="0"/>
            </a:br>
            <a:r>
              <a:rPr lang="en-US" sz="2200" b="1" dirty="0">
                <a:solidFill>
                  <a:schemeClr val="accent5">
                    <a:lumMod val="75000"/>
                  </a:schemeClr>
                </a:solidFill>
              </a:rPr>
              <a:t>Solving the Equation</a:t>
            </a:r>
          </a:p>
        </p:txBody>
      </p:sp>
      <p:sp>
        <p:nvSpPr>
          <p:cNvPr id="7" name="TextBox 6"/>
          <p:cNvSpPr txBox="1"/>
          <p:nvPr/>
        </p:nvSpPr>
        <p:spPr>
          <a:xfrm>
            <a:off x="1234440" y="5384800"/>
            <a:ext cx="5581464" cy="461665"/>
          </a:xfrm>
          <a:prstGeom prst="rect">
            <a:avLst/>
          </a:prstGeom>
          <a:noFill/>
        </p:spPr>
        <p:txBody>
          <a:bodyPr wrap="none" rtlCol="0">
            <a:spAutoFit/>
          </a:bodyPr>
          <a:lstStyle/>
          <a:p>
            <a:r>
              <a:rPr lang="en-US" sz="2400" dirty="0"/>
              <a:t>All groups used ESN and ISP, different order</a:t>
            </a:r>
          </a:p>
        </p:txBody>
      </p:sp>
      <p:grpSp>
        <p:nvGrpSpPr>
          <p:cNvPr id="11" name="Group 10"/>
          <p:cNvGrpSpPr/>
          <p:nvPr/>
        </p:nvGrpSpPr>
        <p:grpSpPr>
          <a:xfrm>
            <a:off x="1234440" y="3057236"/>
            <a:ext cx="455823" cy="1542472"/>
            <a:chOff x="1234440" y="3057236"/>
            <a:chExt cx="455823" cy="1542472"/>
          </a:xfrm>
        </p:grpSpPr>
        <p:sp>
          <p:nvSpPr>
            <p:cNvPr id="8" name="Oval 7"/>
            <p:cNvSpPr/>
            <p:nvPr/>
          </p:nvSpPr>
          <p:spPr>
            <a:xfrm>
              <a:off x="1234440" y="3057236"/>
              <a:ext cx="428105" cy="378691"/>
            </a:xfrm>
            <a:prstGeom prst="ellipse">
              <a:avLst/>
            </a:prstGeom>
            <a:no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257536" y="3532903"/>
              <a:ext cx="428105" cy="378691"/>
            </a:xfrm>
            <a:prstGeom prst="ellipse">
              <a:avLst/>
            </a:prstGeom>
            <a:no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262158" y="4221017"/>
              <a:ext cx="428105" cy="378691"/>
            </a:xfrm>
            <a:prstGeom prst="ellipse">
              <a:avLst/>
            </a:prstGeom>
            <a:no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Left Arrow 11"/>
          <p:cNvSpPr/>
          <p:nvPr/>
        </p:nvSpPr>
        <p:spPr>
          <a:xfrm>
            <a:off x="139931" y="3159298"/>
            <a:ext cx="957349" cy="1061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AIR task</a:t>
            </a:r>
          </a:p>
        </p:txBody>
      </p:sp>
      <p:sp>
        <p:nvSpPr>
          <p:cNvPr id="3" name="Footer Placeholder 2"/>
          <p:cNvSpPr>
            <a:spLocks noGrp="1"/>
          </p:cNvSpPr>
          <p:nvPr>
            <p:ph type="ftr" sz="quarter" idx="11"/>
          </p:nvPr>
        </p:nvSpPr>
        <p:spPr/>
        <p:txBody>
          <a:bodyPr/>
          <a:lstStyle/>
          <a:p>
            <a:r>
              <a:rPr lang="en-US"/>
              <a:t>Michal tabach, TabachM@tauex.tau.ac.il</a:t>
            </a:r>
          </a:p>
        </p:txBody>
      </p:sp>
    </p:spTree>
    <p:custDataLst>
      <p:tags r:id="rId1"/>
    </p:custDataLst>
    <p:extLst>
      <p:ext uri="{BB962C8B-B14F-4D97-AF65-F5344CB8AC3E}">
        <p14:creationId xmlns:p14="http://schemas.microsoft.com/office/powerpoint/2010/main" val="314028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Pathways of the sub-questions explored</a:t>
            </a:r>
            <a:endParaRPr lang="en-US" dirty="0"/>
          </a:p>
        </p:txBody>
      </p:sp>
      <p:sp>
        <p:nvSpPr>
          <p:cNvPr id="3" name="Content Placeholder 2"/>
          <p:cNvSpPr>
            <a:spLocks noGrp="1"/>
          </p:cNvSpPr>
          <p:nvPr>
            <p:ph idx="1"/>
          </p:nvPr>
        </p:nvSpPr>
        <p:spPr/>
        <p:txBody>
          <a:bodyPr>
            <a:normAutofit/>
          </a:bodyPr>
          <a:lstStyle/>
          <a:p>
            <a:r>
              <a:rPr lang="en-US" sz="2200" b="1" dirty="0"/>
              <a:t>Example G2</a:t>
            </a:r>
            <a:r>
              <a:rPr lang="en-US" sz="2200" dirty="0"/>
              <a:t>: </a:t>
            </a:r>
            <a:r>
              <a:rPr lang="en-CA" sz="2200" b="1" dirty="0">
                <a:solidFill>
                  <a:schemeClr val="accent1">
                    <a:lumMod val="75000"/>
                  </a:schemeClr>
                </a:solidFill>
              </a:rPr>
              <a:t>Who</a:t>
            </a:r>
            <a:r>
              <a:rPr lang="en-CA" sz="2200" dirty="0"/>
              <a:t> is right? </a:t>
            </a:r>
            <a:r>
              <a:rPr lang="en-CA" sz="2200" b="1" dirty="0">
                <a:solidFill>
                  <a:schemeClr val="accent1">
                    <a:lumMod val="75000"/>
                  </a:schemeClr>
                </a:solidFill>
              </a:rPr>
              <a:t>Why</a:t>
            </a:r>
            <a:r>
              <a:rPr lang="en-CA" sz="2200" dirty="0"/>
              <a:t> is Sofia’s solution wrong? </a:t>
            </a:r>
            <a:r>
              <a:rPr lang="en-CA" sz="2200" b="1" dirty="0">
                <a:solidFill>
                  <a:schemeClr val="accent1">
                    <a:lumMod val="75000"/>
                  </a:schemeClr>
                </a:solidFill>
              </a:rPr>
              <a:t>How</a:t>
            </a:r>
            <a:r>
              <a:rPr lang="en-CA" sz="2200" dirty="0"/>
              <a:t> did Sofia solve the problem? </a:t>
            </a:r>
            <a:r>
              <a:rPr lang="en-CA" sz="2200" b="1" dirty="0">
                <a:solidFill>
                  <a:schemeClr val="accent1">
                    <a:lumMod val="75000"/>
                  </a:schemeClr>
                </a:solidFill>
              </a:rPr>
              <a:t>How</a:t>
            </a:r>
            <a:r>
              <a:rPr lang="en-CA" sz="2200" dirty="0"/>
              <a:t> would we solve the problem? </a:t>
            </a:r>
            <a:r>
              <a:rPr lang="en-CA" sz="2200" b="1" dirty="0">
                <a:solidFill>
                  <a:schemeClr val="accent1">
                    <a:lumMod val="75000"/>
                  </a:schemeClr>
                </a:solidFill>
              </a:rPr>
              <a:t>Why</a:t>
            </a:r>
            <a:r>
              <a:rPr lang="en-CA" sz="2200" dirty="0"/>
              <a:t> is Sofia’s solution wrong, in light of previously solved problems? </a:t>
            </a:r>
            <a:r>
              <a:rPr lang="en-CA" sz="2200" b="1" dirty="0">
                <a:solidFill>
                  <a:schemeClr val="accent1">
                    <a:lumMod val="75000"/>
                  </a:schemeClr>
                </a:solidFill>
              </a:rPr>
              <a:t>What</a:t>
            </a:r>
            <a:r>
              <a:rPr lang="en-CA" sz="2200" dirty="0"/>
              <a:t> class of percent problems does the given problem belong to? </a:t>
            </a:r>
            <a:r>
              <a:rPr lang="en-CA" sz="2200" b="1" dirty="0">
                <a:solidFill>
                  <a:schemeClr val="accent1">
                    <a:lumMod val="75000"/>
                  </a:schemeClr>
                </a:solidFill>
              </a:rPr>
              <a:t>Why</a:t>
            </a:r>
            <a:r>
              <a:rPr lang="en-CA" sz="2200" dirty="0"/>
              <a:t> is Sofia’s solution wrong as compared to Hila’s solution, which we know is right? </a:t>
            </a:r>
            <a:r>
              <a:rPr lang="en-CA" sz="2200" b="1" dirty="0">
                <a:solidFill>
                  <a:schemeClr val="accent1">
                    <a:lumMod val="75000"/>
                  </a:schemeClr>
                </a:solidFill>
              </a:rPr>
              <a:t>What</a:t>
            </a:r>
            <a:r>
              <a:rPr lang="en-CA" sz="2200" dirty="0"/>
              <a:t> is the role of language in the task formulation and in percent problems in general? </a:t>
            </a:r>
            <a:r>
              <a:rPr lang="en-CA" sz="2200" b="1" dirty="0">
                <a:solidFill>
                  <a:schemeClr val="accent1">
                    <a:lumMod val="75000"/>
                  </a:schemeClr>
                </a:solidFill>
              </a:rPr>
              <a:t>Which</a:t>
            </a:r>
            <a:r>
              <a:rPr lang="en-CA" sz="2200" dirty="0"/>
              <a:t> percent problems can be solved by adding instead of multiplying?</a:t>
            </a:r>
          </a:p>
          <a:p>
            <a:r>
              <a:rPr lang="en-CA" sz="2200" dirty="0"/>
              <a:t>=&gt; Most questions were self posed</a:t>
            </a:r>
          </a:p>
          <a:p>
            <a:r>
              <a:rPr lang="en-CA" sz="2200" dirty="0"/>
              <a:t>=&gt; </a:t>
            </a:r>
            <a:r>
              <a:rPr lang="en-CA" sz="2200" dirty="0">
                <a:solidFill>
                  <a:schemeClr val="accent5">
                    <a:lumMod val="75000"/>
                  </a:schemeClr>
                </a:solidFill>
              </a:rPr>
              <a:t>Why is Sofia’s solution wrong?</a:t>
            </a:r>
            <a:r>
              <a:rPr lang="en-CA" sz="2200" dirty="0"/>
              <a:t> appear at different points for five of the groups</a:t>
            </a:r>
          </a:p>
          <a:p>
            <a:r>
              <a:rPr lang="en-CA" sz="2200" dirty="0"/>
              <a:t>=&gt; Even when the same question was posed, it is with different mathematical resources</a:t>
            </a:r>
            <a:endParaRPr lang="en-US" sz="2200" dirty="0"/>
          </a:p>
        </p:txBody>
      </p:sp>
      <p:grpSp>
        <p:nvGrpSpPr>
          <p:cNvPr id="9" name="Group 8"/>
          <p:cNvGrpSpPr/>
          <p:nvPr/>
        </p:nvGrpSpPr>
        <p:grpSpPr>
          <a:xfrm>
            <a:off x="2461484" y="2142836"/>
            <a:ext cx="7287505" cy="937485"/>
            <a:chOff x="2461484" y="2142836"/>
            <a:chExt cx="7287505" cy="937485"/>
          </a:xfrm>
        </p:grpSpPr>
        <p:cxnSp>
          <p:nvCxnSpPr>
            <p:cNvPr id="5" name="Straight Connector 4"/>
            <p:cNvCxnSpPr/>
            <p:nvPr/>
          </p:nvCxnSpPr>
          <p:spPr>
            <a:xfrm>
              <a:off x="4257964" y="2142836"/>
              <a:ext cx="3398981" cy="1847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350008" y="2461484"/>
              <a:ext cx="3398981" cy="1847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461484" y="3061848"/>
              <a:ext cx="3398981" cy="18473"/>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4" name="Footer Placeholder 3"/>
          <p:cNvSpPr>
            <a:spLocks noGrp="1"/>
          </p:cNvSpPr>
          <p:nvPr>
            <p:ph type="ftr" sz="quarter" idx="11"/>
          </p:nvPr>
        </p:nvSpPr>
        <p:spPr/>
        <p:txBody>
          <a:bodyPr/>
          <a:lstStyle/>
          <a:p>
            <a:r>
              <a:rPr lang="en-US"/>
              <a:t>Michal tabach, TabachM@tauex.tau.ac.il</a:t>
            </a:r>
          </a:p>
        </p:txBody>
      </p:sp>
    </p:spTree>
    <p:custDataLst>
      <p:tags r:id="rId1"/>
    </p:custDataLst>
    <p:extLst>
      <p:ext uri="{BB962C8B-B14F-4D97-AF65-F5344CB8AC3E}">
        <p14:creationId xmlns:p14="http://schemas.microsoft.com/office/powerpoint/2010/main" val="31132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Pathways of the sub-questions explored</a:t>
            </a:r>
            <a:endParaRPr lang="en-US" dirty="0"/>
          </a:p>
        </p:txBody>
      </p:sp>
      <p:sp>
        <p:nvSpPr>
          <p:cNvPr id="3" name="Content Placeholder 2"/>
          <p:cNvSpPr>
            <a:spLocks noGrp="1"/>
          </p:cNvSpPr>
          <p:nvPr>
            <p:ph idx="1"/>
          </p:nvPr>
        </p:nvSpPr>
        <p:spPr/>
        <p:txBody>
          <a:bodyPr>
            <a:normAutofit/>
          </a:bodyPr>
          <a:lstStyle/>
          <a:p>
            <a:r>
              <a:rPr lang="en-US" sz="2200" b="1" dirty="0"/>
              <a:t>Example G2</a:t>
            </a:r>
            <a:r>
              <a:rPr lang="en-US" sz="2200" dirty="0"/>
              <a:t>: </a:t>
            </a:r>
            <a:r>
              <a:rPr lang="en-CA" sz="2200" dirty="0"/>
              <a:t>Who is right? Why is Sofia’s solution wrong? How did Sofia solve the problem? How would we solve the problem? Why is Sofia’s solution wrong, in light of previously solved problems? What class of percent problems does the given problem belong to? Why is Sofia’s solution wrong as compared to Hila’s solution, which we know is right? What is the role of language in the task formulation and in percent problems in general? Which percent problems can be solved by adding instead of multiplying?</a:t>
            </a:r>
          </a:p>
        </p:txBody>
      </p:sp>
      <p:sp>
        <p:nvSpPr>
          <p:cNvPr id="4" name="Vertical Scroll 3"/>
          <p:cNvSpPr/>
          <p:nvPr/>
        </p:nvSpPr>
        <p:spPr>
          <a:xfrm>
            <a:off x="293536" y="3916023"/>
            <a:ext cx="8199780" cy="2368704"/>
          </a:xfrm>
          <a:prstGeom prst="verticalScroll">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buAutoNum type="romanLcParenBoth"/>
            </a:pPr>
            <a:r>
              <a:rPr lang="en-CA" sz="2200" dirty="0"/>
              <a:t>“Can you check the result?” </a:t>
            </a:r>
            <a:r>
              <a:rPr lang="he-IL" sz="2200" dirty="0"/>
              <a:t>			</a:t>
            </a:r>
            <a:endParaRPr lang="en-CA" sz="2200" dirty="0"/>
          </a:p>
          <a:p>
            <a:pPr marL="400050" indent="-400050">
              <a:buAutoNum type="romanLcParenBoth"/>
            </a:pPr>
            <a:r>
              <a:rPr lang="en-CA" sz="2200" dirty="0"/>
              <a:t>“Can you check the argument?” </a:t>
            </a:r>
          </a:p>
          <a:p>
            <a:pPr marL="400050" indent="-400050">
              <a:buAutoNum type="romanLcParenBoth"/>
            </a:pPr>
            <a:r>
              <a:rPr lang="en-CA" sz="2200" dirty="0"/>
              <a:t>“Can you derive the result differently?”</a:t>
            </a:r>
            <a:endParaRPr lang="en-CA" sz="2200" dirty="0">
              <a:solidFill>
                <a:schemeClr val="tx1">
                  <a:lumMod val="95000"/>
                  <a:lumOff val="5000"/>
                </a:schemeClr>
              </a:solidFill>
            </a:endParaRPr>
          </a:p>
          <a:p>
            <a:pPr marL="400050" indent="-400050">
              <a:buAutoNum type="romanLcParenBoth"/>
            </a:pPr>
            <a:r>
              <a:rPr lang="en-CA" sz="2200" dirty="0"/>
              <a:t>“Can you see it at a glance?” </a:t>
            </a:r>
          </a:p>
          <a:p>
            <a:pPr marL="400050" indent="-400050">
              <a:buAutoNum type="romanLcParenBoth"/>
            </a:pPr>
            <a:r>
              <a:rPr lang="en-CA" sz="2200" dirty="0"/>
              <a:t>“Can you use the result, or the method, for some other problems?”</a:t>
            </a:r>
            <a:endParaRPr lang="en-US" sz="2200" dirty="0"/>
          </a:p>
        </p:txBody>
      </p:sp>
      <p:pic>
        <p:nvPicPr>
          <p:cNvPr id="6" name="Picture 5"/>
          <p:cNvPicPr>
            <a:picLocks noChangeAspect="1"/>
          </p:cNvPicPr>
          <p:nvPr/>
        </p:nvPicPr>
        <p:blipFill rotWithShape="1">
          <a:blip r:embed="rId4"/>
          <a:srcRect l="23631" t="26825" r="66726" b="59524"/>
          <a:stretch/>
        </p:blipFill>
        <p:spPr>
          <a:xfrm>
            <a:off x="5071729" y="3916023"/>
            <a:ext cx="777541" cy="619153"/>
          </a:xfrm>
          <a:prstGeom prst="rect">
            <a:avLst/>
          </a:prstGeom>
        </p:spPr>
      </p:pic>
      <p:pic>
        <p:nvPicPr>
          <p:cNvPr id="7" name="Picture 6"/>
          <p:cNvPicPr>
            <a:picLocks noChangeAspect="1"/>
          </p:cNvPicPr>
          <p:nvPr/>
        </p:nvPicPr>
        <p:blipFill rotWithShape="1">
          <a:blip r:embed="rId4"/>
          <a:srcRect l="23631" t="26825" r="66726" b="59524"/>
          <a:stretch/>
        </p:blipFill>
        <p:spPr>
          <a:xfrm>
            <a:off x="5904621" y="4206652"/>
            <a:ext cx="777541" cy="619153"/>
          </a:xfrm>
          <a:prstGeom prst="rect">
            <a:avLst/>
          </a:prstGeom>
        </p:spPr>
      </p:pic>
      <p:sp>
        <p:nvSpPr>
          <p:cNvPr id="8" name="TextBox 7"/>
          <p:cNvSpPr txBox="1"/>
          <p:nvPr/>
        </p:nvSpPr>
        <p:spPr>
          <a:xfrm>
            <a:off x="5677081" y="4825805"/>
            <a:ext cx="2816231" cy="430887"/>
          </a:xfrm>
          <a:prstGeom prst="rect">
            <a:avLst/>
          </a:prstGeom>
          <a:noFill/>
        </p:spPr>
        <p:txBody>
          <a:bodyPr wrap="square" rtlCol="0">
            <a:spAutoFit/>
          </a:bodyPr>
          <a:lstStyle/>
          <a:p>
            <a:r>
              <a:rPr lang="en-CA" sz="2200" b="1" dirty="0">
                <a:solidFill>
                  <a:schemeClr val="accent1">
                    <a:lumMod val="60000"/>
                    <a:lumOff val="40000"/>
                  </a:schemeClr>
                </a:solidFill>
              </a:rPr>
              <a:t>ISP for all groups</a:t>
            </a:r>
            <a:endParaRPr lang="en-US" sz="2200" b="1" dirty="0">
              <a:solidFill>
                <a:schemeClr val="accent1">
                  <a:lumMod val="60000"/>
                  <a:lumOff val="40000"/>
                </a:schemeClr>
              </a:solidFill>
            </a:endParaRPr>
          </a:p>
        </p:txBody>
      </p:sp>
      <p:sp>
        <p:nvSpPr>
          <p:cNvPr id="9" name="TextBox 8"/>
          <p:cNvSpPr txBox="1"/>
          <p:nvPr/>
        </p:nvSpPr>
        <p:spPr>
          <a:xfrm>
            <a:off x="4284742" y="5132005"/>
            <a:ext cx="7907258" cy="430887"/>
          </a:xfrm>
          <a:prstGeom prst="rect">
            <a:avLst/>
          </a:prstGeom>
          <a:noFill/>
        </p:spPr>
        <p:txBody>
          <a:bodyPr wrap="square" rtlCol="0">
            <a:spAutoFit/>
          </a:bodyPr>
          <a:lstStyle/>
          <a:p>
            <a:r>
              <a:rPr lang="en-CA" sz="2200" b="1" dirty="0">
                <a:solidFill>
                  <a:schemeClr val="accent1">
                    <a:lumMod val="60000"/>
                    <a:lumOff val="40000"/>
                  </a:schemeClr>
                </a:solidFill>
              </a:rPr>
              <a:t>‘what is the difference’ (G1 &amp; G5) ‘what is the reference base’ G4</a:t>
            </a:r>
            <a:endParaRPr lang="en-US" sz="2200" b="1" dirty="0">
              <a:solidFill>
                <a:schemeClr val="accent1">
                  <a:lumMod val="60000"/>
                  <a:lumOff val="40000"/>
                </a:schemeClr>
              </a:solidFill>
            </a:endParaRPr>
          </a:p>
        </p:txBody>
      </p:sp>
      <p:sp>
        <p:nvSpPr>
          <p:cNvPr id="10" name="TextBox 9"/>
          <p:cNvSpPr txBox="1"/>
          <p:nvPr/>
        </p:nvSpPr>
        <p:spPr>
          <a:xfrm>
            <a:off x="2722376" y="5853840"/>
            <a:ext cx="1402101" cy="430887"/>
          </a:xfrm>
          <a:prstGeom prst="rect">
            <a:avLst/>
          </a:prstGeom>
          <a:noFill/>
        </p:spPr>
        <p:txBody>
          <a:bodyPr wrap="square" rtlCol="0">
            <a:spAutoFit/>
          </a:bodyPr>
          <a:lstStyle/>
          <a:p>
            <a:r>
              <a:rPr lang="en-US" sz="2200" b="1" dirty="0">
                <a:solidFill>
                  <a:schemeClr val="accent1">
                    <a:lumMod val="60000"/>
                    <a:lumOff val="40000"/>
                  </a:schemeClr>
                </a:solidFill>
              </a:rPr>
              <a:t>G2 above</a:t>
            </a:r>
          </a:p>
        </p:txBody>
      </p:sp>
      <p:grpSp>
        <p:nvGrpSpPr>
          <p:cNvPr id="21" name="Group 20"/>
          <p:cNvGrpSpPr/>
          <p:nvPr/>
        </p:nvGrpSpPr>
        <p:grpSpPr>
          <a:xfrm>
            <a:off x="1205004" y="2785730"/>
            <a:ext cx="9950676" cy="910877"/>
            <a:chOff x="1205004" y="2785730"/>
            <a:chExt cx="9950676" cy="910877"/>
          </a:xfrm>
        </p:grpSpPr>
        <p:cxnSp>
          <p:nvCxnSpPr>
            <p:cNvPr id="14" name="Straight Connector 13"/>
            <p:cNvCxnSpPr/>
            <p:nvPr/>
          </p:nvCxnSpPr>
          <p:spPr>
            <a:xfrm flipV="1">
              <a:off x="4465673" y="2785730"/>
              <a:ext cx="6379536" cy="10633"/>
            </a:xfrm>
            <a:prstGeom prst="line">
              <a:avLst/>
            </a:prstGeom>
          </p:spPr>
          <p:style>
            <a:lnRef idx="3">
              <a:schemeClr val="accent1"/>
            </a:lnRef>
            <a:fillRef idx="0">
              <a:schemeClr val="accent1"/>
            </a:fillRef>
            <a:effectRef idx="2">
              <a:schemeClr val="accent1"/>
            </a:effectRef>
            <a:fontRef idx="minor">
              <a:schemeClr val="tx1"/>
            </a:fontRef>
          </p:style>
        </p:cxnSp>
        <p:cxnSp>
          <p:nvCxnSpPr>
            <p:cNvPr id="15" name="Straight Connector 14"/>
            <p:cNvCxnSpPr/>
            <p:nvPr/>
          </p:nvCxnSpPr>
          <p:spPr>
            <a:xfrm>
              <a:off x="1205004" y="3076360"/>
              <a:ext cx="1134159" cy="10632"/>
            </a:xfrm>
            <a:prstGeom prst="line">
              <a:avLst/>
            </a:prstGeom>
          </p:spPr>
          <p:style>
            <a:lnRef idx="3">
              <a:schemeClr val="accent1"/>
            </a:lnRef>
            <a:fillRef idx="0">
              <a:schemeClr val="accent1"/>
            </a:fillRef>
            <a:effectRef idx="2">
              <a:schemeClr val="accent1"/>
            </a:effectRef>
            <a:fontRef idx="minor">
              <a:schemeClr val="tx1"/>
            </a:fontRef>
          </p:style>
        </p:cxnSp>
        <p:cxnSp>
          <p:nvCxnSpPr>
            <p:cNvPr id="17" name="Straight Connector 16"/>
            <p:cNvCxnSpPr/>
            <p:nvPr/>
          </p:nvCxnSpPr>
          <p:spPr>
            <a:xfrm>
              <a:off x="2193841" y="3384707"/>
              <a:ext cx="8961839" cy="8920"/>
            </a:xfrm>
            <a:prstGeom prst="line">
              <a:avLst/>
            </a:prstGeom>
          </p:spPr>
          <p:style>
            <a:lnRef idx="3">
              <a:schemeClr val="accent1"/>
            </a:lnRef>
            <a:fillRef idx="0">
              <a:schemeClr val="accent1"/>
            </a:fillRef>
            <a:effectRef idx="2">
              <a:schemeClr val="accent1"/>
            </a:effectRef>
            <a:fontRef idx="minor">
              <a:schemeClr val="tx1"/>
            </a:fontRef>
          </p:style>
        </p:cxnSp>
        <p:cxnSp>
          <p:nvCxnSpPr>
            <p:cNvPr id="19" name="Straight Connector 18"/>
            <p:cNvCxnSpPr/>
            <p:nvPr/>
          </p:nvCxnSpPr>
          <p:spPr>
            <a:xfrm flipV="1">
              <a:off x="1219181" y="3675336"/>
              <a:ext cx="974660" cy="21271"/>
            </a:xfrm>
            <a:prstGeom prst="line">
              <a:avLst/>
            </a:prstGeom>
          </p:spPr>
          <p:style>
            <a:lnRef idx="3">
              <a:schemeClr val="accent1"/>
            </a:lnRef>
            <a:fillRef idx="0">
              <a:schemeClr val="accent1"/>
            </a:fillRef>
            <a:effectRef idx="2">
              <a:schemeClr val="accent1"/>
            </a:effectRef>
            <a:fontRef idx="minor">
              <a:schemeClr val="tx1"/>
            </a:fontRef>
          </p:style>
        </p:cxnSp>
      </p:grpSp>
      <p:sp>
        <p:nvSpPr>
          <p:cNvPr id="5" name="Footer Placeholder 4"/>
          <p:cNvSpPr>
            <a:spLocks noGrp="1"/>
          </p:cNvSpPr>
          <p:nvPr>
            <p:ph type="ftr" sz="quarter" idx="11"/>
          </p:nvPr>
        </p:nvSpPr>
        <p:spPr/>
        <p:txBody>
          <a:bodyPr/>
          <a:lstStyle/>
          <a:p>
            <a:r>
              <a:rPr lang="en-US"/>
              <a:t>Michal tabach, TabachM@tauex.tau.ac.il</a:t>
            </a:r>
          </a:p>
        </p:txBody>
      </p:sp>
    </p:spTree>
    <p:custDataLst>
      <p:tags r:id="rId1"/>
    </p:custDataLst>
    <p:extLst>
      <p:ext uri="{BB962C8B-B14F-4D97-AF65-F5344CB8AC3E}">
        <p14:creationId xmlns:p14="http://schemas.microsoft.com/office/powerpoint/2010/main" val="87876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products of the discussions</a:t>
            </a:r>
          </a:p>
        </p:txBody>
      </p:sp>
      <p:sp>
        <p:nvSpPr>
          <p:cNvPr id="3" name="Content Placeholder 2"/>
          <p:cNvSpPr>
            <a:spLocks noGrp="1"/>
          </p:cNvSpPr>
          <p:nvPr>
            <p:ph idx="1"/>
          </p:nvPr>
        </p:nvSpPr>
        <p:spPr/>
        <p:txBody>
          <a:bodyPr/>
          <a:lstStyle/>
          <a:p>
            <a:endParaRPr lang="en-US"/>
          </a:p>
        </p:txBody>
      </p:sp>
      <p:pic>
        <p:nvPicPr>
          <p:cNvPr id="5" name="תמונה 22"/>
          <p:cNvPicPr/>
          <p:nvPr/>
        </p:nvPicPr>
        <p:blipFill>
          <a:blip r:embed="rId4"/>
          <a:stretch>
            <a:fillRect/>
          </a:stretch>
        </p:blipFill>
        <p:spPr>
          <a:xfrm>
            <a:off x="1097279" y="1845734"/>
            <a:ext cx="9290729" cy="4023360"/>
          </a:xfrm>
          <a:prstGeom prst="rect">
            <a:avLst/>
          </a:prstGeom>
        </p:spPr>
      </p:pic>
      <p:grpSp>
        <p:nvGrpSpPr>
          <p:cNvPr id="11" name="Group 10"/>
          <p:cNvGrpSpPr/>
          <p:nvPr/>
        </p:nvGrpSpPr>
        <p:grpSpPr>
          <a:xfrm>
            <a:off x="2204487" y="2254102"/>
            <a:ext cx="2962936" cy="3289010"/>
            <a:chOff x="2204487" y="2254102"/>
            <a:chExt cx="2962936" cy="3289010"/>
          </a:xfrm>
        </p:grpSpPr>
        <p:sp>
          <p:nvSpPr>
            <p:cNvPr id="6" name="Flowchart: Terminator 5"/>
            <p:cNvSpPr/>
            <p:nvPr/>
          </p:nvSpPr>
          <p:spPr>
            <a:xfrm>
              <a:off x="2243470" y="2254102"/>
              <a:ext cx="2923953" cy="329609"/>
            </a:xfrm>
            <a:prstGeom prst="flowChartTerminator">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p:cNvSpPr/>
            <p:nvPr/>
          </p:nvSpPr>
          <p:spPr>
            <a:xfrm>
              <a:off x="2225746" y="2906237"/>
              <a:ext cx="2923953" cy="329609"/>
            </a:xfrm>
            <a:prstGeom prst="flowChartTerminator">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Terminator 7"/>
            <p:cNvSpPr/>
            <p:nvPr/>
          </p:nvSpPr>
          <p:spPr>
            <a:xfrm>
              <a:off x="2229284" y="3547736"/>
              <a:ext cx="2923953" cy="329609"/>
            </a:xfrm>
            <a:prstGeom prst="flowChartTerminator">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Terminator 8"/>
            <p:cNvSpPr/>
            <p:nvPr/>
          </p:nvSpPr>
          <p:spPr>
            <a:xfrm>
              <a:off x="2211566" y="4189233"/>
              <a:ext cx="2923953" cy="329609"/>
            </a:xfrm>
            <a:prstGeom prst="flowChartTerminator">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Terminator 9"/>
            <p:cNvSpPr/>
            <p:nvPr/>
          </p:nvSpPr>
          <p:spPr>
            <a:xfrm>
              <a:off x="2204487" y="5213503"/>
              <a:ext cx="2923953" cy="329609"/>
            </a:xfrm>
            <a:prstGeom prst="flowChartTerminator">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99309" y="2583711"/>
            <a:ext cx="2693589" cy="2892061"/>
            <a:chOff x="5199309" y="2583711"/>
            <a:chExt cx="2693589" cy="2892061"/>
          </a:xfrm>
        </p:grpSpPr>
        <p:cxnSp>
          <p:nvCxnSpPr>
            <p:cNvPr id="13" name="Straight Connector 12"/>
            <p:cNvCxnSpPr/>
            <p:nvPr/>
          </p:nvCxnSpPr>
          <p:spPr>
            <a:xfrm>
              <a:off x="5273749" y="2583711"/>
              <a:ext cx="2615609"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4" name="Straight Connector 13"/>
            <p:cNvCxnSpPr/>
            <p:nvPr/>
          </p:nvCxnSpPr>
          <p:spPr>
            <a:xfrm>
              <a:off x="5277289" y="3214586"/>
              <a:ext cx="2615609"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5" name="Straight Connector 14"/>
            <p:cNvCxnSpPr/>
            <p:nvPr/>
          </p:nvCxnSpPr>
          <p:spPr>
            <a:xfrm>
              <a:off x="5217033" y="3866695"/>
              <a:ext cx="2615609"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6" name="Straight Connector 15"/>
            <p:cNvCxnSpPr/>
            <p:nvPr/>
          </p:nvCxnSpPr>
          <p:spPr>
            <a:xfrm>
              <a:off x="5199309" y="5475772"/>
              <a:ext cx="2615609" cy="0"/>
            </a:xfrm>
            <a:prstGeom prst="line">
              <a:avLst/>
            </a:prstGeom>
          </p:spPr>
          <p:style>
            <a:lnRef idx="3">
              <a:schemeClr val="accent3"/>
            </a:lnRef>
            <a:fillRef idx="0">
              <a:schemeClr val="accent3"/>
            </a:fillRef>
            <a:effectRef idx="2">
              <a:schemeClr val="accent3"/>
            </a:effectRef>
            <a:fontRef idx="minor">
              <a:schemeClr val="tx1"/>
            </a:fontRef>
          </p:style>
        </p:cxnSp>
      </p:grpSp>
      <p:grpSp>
        <p:nvGrpSpPr>
          <p:cNvPr id="21" name="Group 20"/>
          <p:cNvGrpSpPr/>
          <p:nvPr/>
        </p:nvGrpSpPr>
        <p:grpSpPr>
          <a:xfrm>
            <a:off x="9696893" y="2402958"/>
            <a:ext cx="377456" cy="3242935"/>
            <a:chOff x="9696893" y="2402958"/>
            <a:chExt cx="377456" cy="3242935"/>
          </a:xfrm>
        </p:grpSpPr>
        <p:sp>
          <p:nvSpPr>
            <p:cNvPr id="18" name="5-Point Star 17"/>
            <p:cNvSpPr/>
            <p:nvPr/>
          </p:nvSpPr>
          <p:spPr>
            <a:xfrm>
              <a:off x="9696893" y="2402958"/>
              <a:ext cx="372140" cy="3402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p:cNvSpPr/>
            <p:nvPr/>
          </p:nvSpPr>
          <p:spPr>
            <a:xfrm>
              <a:off x="9696893" y="3785151"/>
              <a:ext cx="372140" cy="3402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5-Point Star 19"/>
            <p:cNvSpPr/>
            <p:nvPr/>
          </p:nvSpPr>
          <p:spPr>
            <a:xfrm>
              <a:off x="9702209" y="5305651"/>
              <a:ext cx="372140" cy="3402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p:cNvSpPr>
            <a:spLocks noGrp="1"/>
          </p:cNvSpPr>
          <p:nvPr>
            <p:ph type="ftr" sz="quarter" idx="11"/>
          </p:nvPr>
        </p:nvSpPr>
        <p:spPr/>
        <p:txBody>
          <a:bodyPr/>
          <a:lstStyle/>
          <a:p>
            <a:r>
              <a:rPr lang="en-US"/>
              <a:t>Michal tabach, TabachM@tauex.tau.ac.il</a:t>
            </a:r>
          </a:p>
        </p:txBody>
      </p:sp>
    </p:spTree>
    <p:custDataLst>
      <p:tags r:id="rId1"/>
    </p:custDataLst>
    <p:extLst>
      <p:ext uri="{BB962C8B-B14F-4D97-AF65-F5344CB8AC3E}">
        <p14:creationId xmlns:p14="http://schemas.microsoft.com/office/powerpoint/2010/main" val="168026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RQ2: Dialogical moves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0646643"/>
              </p:ext>
            </p:extLst>
          </p:nvPr>
        </p:nvGraphicFramePr>
        <p:xfrm>
          <a:off x="1096963" y="1846263"/>
          <a:ext cx="10058398" cy="3749040"/>
        </p:xfrm>
        <a:graphic>
          <a:graphicData uri="http://schemas.openxmlformats.org/drawingml/2006/table">
            <a:tbl>
              <a:tblPr firstRow="1" bandRow="1">
                <a:tableStyleId>{5C22544A-7EE6-4342-B048-85BDC9FD1C3A}</a:tableStyleId>
              </a:tblPr>
              <a:tblGrid>
                <a:gridCol w="1518646">
                  <a:extLst>
                    <a:ext uri="{9D8B030D-6E8A-4147-A177-3AD203B41FA5}">
                      <a16:colId xmlns:a16="http://schemas.microsoft.com/office/drawing/2014/main" val="294009503"/>
                    </a:ext>
                  </a:extLst>
                </a:gridCol>
                <a:gridCol w="1355182">
                  <a:extLst>
                    <a:ext uri="{9D8B030D-6E8A-4147-A177-3AD203B41FA5}">
                      <a16:colId xmlns:a16="http://schemas.microsoft.com/office/drawing/2014/main" val="929711372"/>
                    </a:ext>
                  </a:extLst>
                </a:gridCol>
                <a:gridCol w="1436914">
                  <a:extLst>
                    <a:ext uri="{9D8B030D-6E8A-4147-A177-3AD203B41FA5}">
                      <a16:colId xmlns:a16="http://schemas.microsoft.com/office/drawing/2014/main" val="4279001607"/>
                    </a:ext>
                  </a:extLst>
                </a:gridCol>
                <a:gridCol w="1436914">
                  <a:extLst>
                    <a:ext uri="{9D8B030D-6E8A-4147-A177-3AD203B41FA5}">
                      <a16:colId xmlns:a16="http://schemas.microsoft.com/office/drawing/2014/main" val="271406321"/>
                    </a:ext>
                  </a:extLst>
                </a:gridCol>
                <a:gridCol w="1436914">
                  <a:extLst>
                    <a:ext uri="{9D8B030D-6E8A-4147-A177-3AD203B41FA5}">
                      <a16:colId xmlns:a16="http://schemas.microsoft.com/office/drawing/2014/main" val="2444859083"/>
                    </a:ext>
                  </a:extLst>
                </a:gridCol>
                <a:gridCol w="1436914">
                  <a:extLst>
                    <a:ext uri="{9D8B030D-6E8A-4147-A177-3AD203B41FA5}">
                      <a16:colId xmlns:a16="http://schemas.microsoft.com/office/drawing/2014/main" val="3976501336"/>
                    </a:ext>
                  </a:extLst>
                </a:gridCol>
                <a:gridCol w="1436914">
                  <a:extLst>
                    <a:ext uri="{9D8B030D-6E8A-4147-A177-3AD203B41FA5}">
                      <a16:colId xmlns:a16="http://schemas.microsoft.com/office/drawing/2014/main" val="2029364295"/>
                    </a:ext>
                  </a:extLst>
                </a:gridCol>
              </a:tblGrid>
              <a:tr h="370840">
                <a:tc>
                  <a:txBody>
                    <a:bodyPr/>
                    <a:lstStyle/>
                    <a:p>
                      <a:r>
                        <a:rPr lang="en-US" sz="2400" dirty="0"/>
                        <a:t>Dialogical Moves</a:t>
                      </a:r>
                    </a:p>
                  </a:txBody>
                  <a:tcPr/>
                </a:tc>
                <a:tc>
                  <a:txBody>
                    <a:bodyPr/>
                    <a:lstStyle/>
                    <a:p>
                      <a:r>
                        <a:rPr lang="en-US" sz="2400" dirty="0"/>
                        <a:t>G1</a:t>
                      </a:r>
                    </a:p>
                  </a:txBody>
                  <a:tcPr/>
                </a:tc>
                <a:tc>
                  <a:txBody>
                    <a:bodyPr/>
                    <a:lstStyle/>
                    <a:p>
                      <a:r>
                        <a:rPr lang="en-US" sz="2400" dirty="0"/>
                        <a:t>G2</a:t>
                      </a:r>
                    </a:p>
                  </a:txBody>
                  <a:tcPr/>
                </a:tc>
                <a:tc>
                  <a:txBody>
                    <a:bodyPr/>
                    <a:lstStyle/>
                    <a:p>
                      <a:r>
                        <a:rPr lang="en-US" sz="2400" dirty="0"/>
                        <a:t>G3</a:t>
                      </a:r>
                    </a:p>
                  </a:txBody>
                  <a:tcPr/>
                </a:tc>
                <a:tc>
                  <a:txBody>
                    <a:bodyPr/>
                    <a:lstStyle/>
                    <a:p>
                      <a:r>
                        <a:rPr lang="en-US" sz="2400" dirty="0"/>
                        <a:t>G4</a:t>
                      </a:r>
                    </a:p>
                  </a:txBody>
                  <a:tcPr/>
                </a:tc>
                <a:tc>
                  <a:txBody>
                    <a:bodyPr/>
                    <a:lstStyle/>
                    <a:p>
                      <a:r>
                        <a:rPr lang="en-US" sz="2400" dirty="0"/>
                        <a:t>G5</a:t>
                      </a:r>
                    </a:p>
                  </a:txBody>
                  <a:tcPr/>
                </a:tc>
                <a:tc>
                  <a:txBody>
                    <a:bodyPr/>
                    <a:lstStyle/>
                    <a:p>
                      <a:r>
                        <a:rPr lang="en-US" sz="2400" dirty="0"/>
                        <a:t>G6</a:t>
                      </a:r>
                    </a:p>
                  </a:txBody>
                  <a:tcPr/>
                </a:tc>
                <a:extLst>
                  <a:ext uri="{0D108BD9-81ED-4DB2-BD59-A6C34878D82A}">
                    <a16:rowId xmlns:a16="http://schemas.microsoft.com/office/drawing/2014/main" val="4267300111"/>
                  </a:ext>
                </a:extLst>
              </a:tr>
              <a:tr h="370840">
                <a:tc>
                  <a:txBody>
                    <a:bodyPr/>
                    <a:lstStyle/>
                    <a:p>
                      <a:r>
                        <a:rPr lang="en-US" sz="2400" dirty="0"/>
                        <a:t>N</a:t>
                      </a:r>
                    </a:p>
                  </a:txBody>
                  <a:tcPr/>
                </a:tc>
                <a:tc>
                  <a:txBody>
                    <a:bodyPr/>
                    <a:lstStyle/>
                    <a:p>
                      <a:r>
                        <a:rPr lang="en-US" sz="2400" dirty="0"/>
                        <a:t>160 DM</a:t>
                      </a:r>
                    </a:p>
                  </a:txBody>
                  <a:tcPr/>
                </a:tc>
                <a:tc>
                  <a:txBody>
                    <a:bodyPr/>
                    <a:lstStyle/>
                    <a:p>
                      <a:r>
                        <a:rPr lang="en-US" sz="2400" dirty="0"/>
                        <a:t>158 DM</a:t>
                      </a:r>
                    </a:p>
                  </a:txBody>
                  <a:tcPr/>
                </a:tc>
                <a:tc>
                  <a:txBody>
                    <a:bodyPr/>
                    <a:lstStyle/>
                    <a:p>
                      <a:r>
                        <a:rPr lang="en-US" sz="2400" dirty="0"/>
                        <a:t>63 DM</a:t>
                      </a:r>
                    </a:p>
                  </a:txBody>
                  <a:tcPr/>
                </a:tc>
                <a:tc>
                  <a:txBody>
                    <a:bodyPr/>
                    <a:lstStyle/>
                    <a:p>
                      <a:r>
                        <a:rPr lang="en-US" sz="2400" dirty="0"/>
                        <a:t>204 DM</a:t>
                      </a:r>
                    </a:p>
                  </a:txBody>
                  <a:tcPr/>
                </a:tc>
                <a:tc>
                  <a:txBody>
                    <a:bodyPr/>
                    <a:lstStyle/>
                    <a:p>
                      <a:r>
                        <a:rPr lang="en-US" sz="2400" dirty="0"/>
                        <a:t>94 DM</a:t>
                      </a:r>
                    </a:p>
                  </a:txBody>
                  <a:tcPr/>
                </a:tc>
                <a:tc>
                  <a:txBody>
                    <a:bodyPr/>
                    <a:lstStyle/>
                    <a:p>
                      <a:r>
                        <a:rPr lang="en-US" sz="2400" dirty="0"/>
                        <a:t>83 DM</a:t>
                      </a:r>
                    </a:p>
                  </a:txBody>
                  <a:tcPr/>
                </a:tc>
                <a:extLst>
                  <a:ext uri="{0D108BD9-81ED-4DB2-BD59-A6C34878D82A}">
                    <a16:rowId xmlns:a16="http://schemas.microsoft.com/office/drawing/2014/main" val="402489697"/>
                  </a:ext>
                </a:extLst>
              </a:tr>
              <a:tr h="370840">
                <a:tc>
                  <a:txBody>
                    <a:bodyPr/>
                    <a:lstStyle/>
                    <a:p>
                      <a:r>
                        <a:rPr lang="en-US" sz="2400" dirty="0"/>
                        <a:t>Self Disclosure</a:t>
                      </a:r>
                    </a:p>
                  </a:txBody>
                  <a:tcPr/>
                </a:tc>
                <a:tc>
                  <a:txBody>
                    <a:bodyPr/>
                    <a:lstStyle/>
                    <a:p>
                      <a:r>
                        <a:rPr lang="en-US" sz="2400" dirty="0"/>
                        <a:t>33%</a:t>
                      </a:r>
                    </a:p>
                  </a:txBody>
                  <a:tcPr/>
                </a:tc>
                <a:tc>
                  <a:txBody>
                    <a:bodyPr/>
                    <a:lstStyle/>
                    <a:p>
                      <a:r>
                        <a:rPr lang="en-US" sz="2400" dirty="0"/>
                        <a:t>53%</a:t>
                      </a:r>
                    </a:p>
                  </a:txBody>
                  <a:tcPr/>
                </a:tc>
                <a:tc>
                  <a:txBody>
                    <a:bodyPr/>
                    <a:lstStyle/>
                    <a:p>
                      <a:r>
                        <a:rPr lang="en-US" sz="2400" dirty="0"/>
                        <a:t>35%</a:t>
                      </a:r>
                    </a:p>
                  </a:txBody>
                  <a:tcPr/>
                </a:tc>
                <a:tc>
                  <a:txBody>
                    <a:bodyPr/>
                    <a:lstStyle/>
                    <a:p>
                      <a:r>
                        <a:rPr lang="en-US" sz="2400" dirty="0"/>
                        <a:t>45%</a:t>
                      </a:r>
                    </a:p>
                  </a:txBody>
                  <a:tcPr/>
                </a:tc>
                <a:tc>
                  <a:txBody>
                    <a:bodyPr/>
                    <a:lstStyle/>
                    <a:p>
                      <a:r>
                        <a:rPr lang="en-US" sz="2400" dirty="0"/>
                        <a:t>30%</a:t>
                      </a:r>
                    </a:p>
                  </a:txBody>
                  <a:tcPr/>
                </a:tc>
                <a:tc>
                  <a:txBody>
                    <a:bodyPr/>
                    <a:lstStyle/>
                    <a:p>
                      <a:r>
                        <a:rPr lang="en-US" sz="2400" dirty="0"/>
                        <a:t>42%</a:t>
                      </a:r>
                    </a:p>
                  </a:txBody>
                  <a:tcPr/>
                </a:tc>
                <a:extLst>
                  <a:ext uri="{0D108BD9-81ED-4DB2-BD59-A6C34878D82A}">
                    <a16:rowId xmlns:a16="http://schemas.microsoft.com/office/drawing/2014/main" val="1543411056"/>
                  </a:ext>
                </a:extLst>
              </a:tr>
              <a:tr h="370840">
                <a:tc>
                  <a:txBody>
                    <a:bodyPr/>
                    <a:lstStyle/>
                    <a:p>
                      <a:r>
                        <a:rPr lang="en-US" sz="2400" dirty="0"/>
                        <a:t>Request Response </a:t>
                      </a:r>
                    </a:p>
                  </a:txBody>
                  <a:tcPr/>
                </a:tc>
                <a:tc>
                  <a:txBody>
                    <a:bodyPr/>
                    <a:lstStyle/>
                    <a:p>
                      <a:r>
                        <a:rPr lang="en-US" sz="2400" dirty="0"/>
                        <a:t>11%</a:t>
                      </a:r>
                    </a:p>
                  </a:txBody>
                  <a:tcPr/>
                </a:tc>
                <a:tc>
                  <a:txBody>
                    <a:bodyPr/>
                    <a:lstStyle/>
                    <a:p>
                      <a:r>
                        <a:rPr lang="en-US" sz="2400" dirty="0"/>
                        <a:t>20%</a:t>
                      </a:r>
                    </a:p>
                  </a:txBody>
                  <a:tcPr/>
                </a:tc>
                <a:tc>
                  <a:txBody>
                    <a:bodyPr/>
                    <a:lstStyle/>
                    <a:p>
                      <a:r>
                        <a:rPr lang="en-US" sz="2400" dirty="0"/>
                        <a:t>10%</a:t>
                      </a:r>
                    </a:p>
                  </a:txBody>
                  <a:tcPr/>
                </a:tc>
                <a:tc>
                  <a:txBody>
                    <a:bodyPr/>
                    <a:lstStyle/>
                    <a:p>
                      <a:r>
                        <a:rPr lang="en-US" sz="2400" dirty="0"/>
                        <a:t>16%</a:t>
                      </a:r>
                    </a:p>
                  </a:txBody>
                  <a:tcPr/>
                </a:tc>
                <a:tc>
                  <a:txBody>
                    <a:bodyPr/>
                    <a:lstStyle/>
                    <a:p>
                      <a:r>
                        <a:rPr lang="en-US" sz="2400" dirty="0"/>
                        <a:t>8%</a:t>
                      </a:r>
                    </a:p>
                  </a:txBody>
                  <a:tcPr/>
                </a:tc>
                <a:tc>
                  <a:txBody>
                    <a:bodyPr/>
                    <a:lstStyle/>
                    <a:p>
                      <a:r>
                        <a:rPr lang="en-US" sz="2400" dirty="0"/>
                        <a:t>8%</a:t>
                      </a:r>
                    </a:p>
                  </a:txBody>
                  <a:tcPr/>
                </a:tc>
                <a:extLst>
                  <a:ext uri="{0D108BD9-81ED-4DB2-BD59-A6C34878D82A}">
                    <a16:rowId xmlns:a16="http://schemas.microsoft.com/office/drawing/2014/main" val="234092962"/>
                  </a:ext>
                </a:extLst>
              </a:tr>
              <a:tr h="370840">
                <a:tc>
                  <a:txBody>
                    <a:bodyPr/>
                    <a:lstStyle/>
                    <a:p>
                      <a:r>
                        <a:rPr lang="en-US" sz="2400" dirty="0"/>
                        <a:t>Orient Others</a:t>
                      </a:r>
                    </a:p>
                  </a:txBody>
                  <a:tcPr/>
                </a:tc>
                <a:tc>
                  <a:txBody>
                    <a:bodyPr/>
                    <a:lstStyle/>
                    <a:p>
                      <a:r>
                        <a:rPr lang="en-US" sz="2400" dirty="0"/>
                        <a:t>56%</a:t>
                      </a:r>
                    </a:p>
                  </a:txBody>
                  <a:tcPr/>
                </a:tc>
                <a:tc>
                  <a:txBody>
                    <a:bodyPr/>
                    <a:lstStyle/>
                    <a:p>
                      <a:r>
                        <a:rPr lang="en-US" sz="2400" dirty="0"/>
                        <a:t>28%</a:t>
                      </a:r>
                    </a:p>
                  </a:txBody>
                  <a:tcPr/>
                </a:tc>
                <a:tc>
                  <a:txBody>
                    <a:bodyPr/>
                    <a:lstStyle/>
                    <a:p>
                      <a:r>
                        <a:rPr lang="en-US" sz="2400" dirty="0"/>
                        <a:t>55%</a:t>
                      </a:r>
                    </a:p>
                  </a:txBody>
                  <a:tcPr/>
                </a:tc>
                <a:tc>
                  <a:txBody>
                    <a:bodyPr/>
                    <a:lstStyle/>
                    <a:p>
                      <a:r>
                        <a:rPr lang="en-US" sz="2400" dirty="0"/>
                        <a:t>39%</a:t>
                      </a:r>
                    </a:p>
                  </a:txBody>
                  <a:tcPr/>
                </a:tc>
                <a:tc>
                  <a:txBody>
                    <a:bodyPr/>
                    <a:lstStyle/>
                    <a:p>
                      <a:r>
                        <a:rPr lang="en-US" sz="2400" dirty="0"/>
                        <a:t>62%</a:t>
                      </a:r>
                    </a:p>
                  </a:txBody>
                  <a:tcPr/>
                </a:tc>
                <a:tc>
                  <a:txBody>
                    <a:bodyPr/>
                    <a:lstStyle/>
                    <a:p>
                      <a:r>
                        <a:rPr lang="en-US" sz="2400" dirty="0"/>
                        <a:t>47%</a:t>
                      </a:r>
                    </a:p>
                  </a:txBody>
                  <a:tcPr/>
                </a:tc>
                <a:extLst>
                  <a:ext uri="{0D108BD9-81ED-4DB2-BD59-A6C34878D82A}">
                    <a16:rowId xmlns:a16="http://schemas.microsoft.com/office/drawing/2014/main" val="1052154131"/>
                  </a:ext>
                </a:extLst>
              </a:tr>
            </a:tbl>
          </a:graphicData>
        </a:graphic>
      </p:graphicFrame>
      <p:sp>
        <p:nvSpPr>
          <p:cNvPr id="5" name="Rounded Rectangle 4"/>
          <p:cNvSpPr/>
          <p:nvPr/>
        </p:nvSpPr>
        <p:spPr>
          <a:xfrm>
            <a:off x="1096963" y="3125972"/>
            <a:ext cx="10058398" cy="786809"/>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2636874" y="4777562"/>
            <a:ext cx="6790673" cy="817741"/>
            <a:chOff x="2636874" y="4777562"/>
            <a:chExt cx="6790673" cy="817741"/>
          </a:xfrm>
        </p:grpSpPr>
        <p:sp>
          <p:nvSpPr>
            <p:cNvPr id="6" name="Rounded Rectangle 5"/>
            <p:cNvSpPr/>
            <p:nvPr/>
          </p:nvSpPr>
          <p:spPr>
            <a:xfrm>
              <a:off x="2636874" y="4795284"/>
              <a:ext cx="1084521" cy="80001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468682" y="4777562"/>
              <a:ext cx="1084521" cy="80001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8343026" y="4791735"/>
              <a:ext cx="1084521" cy="80001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3402419" y="4139607"/>
            <a:ext cx="7265600" cy="974645"/>
            <a:chOff x="3402419" y="4139607"/>
            <a:chExt cx="7265600" cy="974645"/>
          </a:xfrm>
        </p:grpSpPr>
        <p:sp>
          <p:nvSpPr>
            <p:cNvPr id="10" name="Curved Left Arrow 9"/>
            <p:cNvSpPr/>
            <p:nvPr/>
          </p:nvSpPr>
          <p:spPr>
            <a:xfrm>
              <a:off x="3402419" y="4157330"/>
              <a:ext cx="318976" cy="935665"/>
            </a:xfrm>
            <a:prstGeom prst="curvedLeftArrow">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Left Arrow 10"/>
            <p:cNvSpPr/>
            <p:nvPr/>
          </p:nvSpPr>
          <p:spPr>
            <a:xfrm>
              <a:off x="6127897" y="4139607"/>
              <a:ext cx="318976" cy="935665"/>
            </a:xfrm>
            <a:prstGeom prst="curvedLeftArrow">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Left Arrow 11"/>
            <p:cNvSpPr/>
            <p:nvPr/>
          </p:nvSpPr>
          <p:spPr>
            <a:xfrm>
              <a:off x="7545586" y="4164412"/>
              <a:ext cx="318976" cy="935665"/>
            </a:xfrm>
            <a:prstGeom prst="curvedLeftArrow">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urved Left Arrow 12"/>
            <p:cNvSpPr/>
            <p:nvPr/>
          </p:nvSpPr>
          <p:spPr>
            <a:xfrm>
              <a:off x="8931368" y="4178587"/>
              <a:ext cx="318976" cy="935665"/>
            </a:xfrm>
            <a:prstGeom prst="curvedLeftArrow">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urved Left Arrow 13"/>
            <p:cNvSpPr/>
            <p:nvPr/>
          </p:nvSpPr>
          <p:spPr>
            <a:xfrm>
              <a:off x="10349043" y="4150234"/>
              <a:ext cx="318976" cy="935665"/>
            </a:xfrm>
            <a:prstGeom prst="curvedLeftArrow">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 name="Footer Placeholder 2"/>
          <p:cNvSpPr>
            <a:spLocks noGrp="1"/>
          </p:cNvSpPr>
          <p:nvPr>
            <p:ph type="ftr" sz="quarter" idx="11"/>
          </p:nvPr>
        </p:nvSpPr>
        <p:spPr/>
        <p:txBody>
          <a:bodyPr/>
          <a:lstStyle/>
          <a:p>
            <a:r>
              <a:rPr lang="en-US"/>
              <a:t>Michal tabach, TabachM@tauex.tau.ac.il</a:t>
            </a:r>
          </a:p>
        </p:txBody>
      </p:sp>
      <p:sp>
        <p:nvSpPr>
          <p:cNvPr id="16" name="Rounded Rectangle 4">
            <a:extLst>
              <a:ext uri="{FF2B5EF4-FFF2-40B4-BE49-F238E27FC236}">
                <a16:creationId xmlns:a16="http://schemas.microsoft.com/office/drawing/2014/main" id="{813EBF22-4569-2414-358A-CAF12E21CBFB}"/>
              </a:ext>
            </a:extLst>
          </p:cNvPr>
          <p:cNvSpPr/>
          <p:nvPr/>
        </p:nvSpPr>
        <p:spPr>
          <a:xfrm>
            <a:off x="1138523" y="2641056"/>
            <a:ext cx="10058398" cy="481367"/>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8065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Explicit struggle for attention [G4, E6]</a:t>
            </a:r>
          </a:p>
        </p:txBody>
      </p:sp>
      <p:pic>
        <p:nvPicPr>
          <p:cNvPr id="4" name="תמונה 29"/>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97280" y="1737360"/>
            <a:ext cx="10058400" cy="4695337"/>
          </a:xfrm>
          <a:prstGeom prst="rect">
            <a:avLst/>
          </a:prstGeom>
          <a:noFill/>
          <a:ln>
            <a:noFill/>
          </a:ln>
        </p:spPr>
      </p:pic>
      <p:sp>
        <p:nvSpPr>
          <p:cNvPr id="3" name="Footer Placeholder 2"/>
          <p:cNvSpPr>
            <a:spLocks noGrp="1"/>
          </p:cNvSpPr>
          <p:nvPr>
            <p:ph type="ftr" sz="quarter" idx="11"/>
          </p:nvPr>
        </p:nvSpPr>
        <p:spPr/>
        <p:txBody>
          <a:bodyPr/>
          <a:lstStyle/>
          <a:p>
            <a:r>
              <a:rPr lang="en-US"/>
              <a:t>Michal tabach, TabachM@tauex.tau.ac.il</a:t>
            </a:r>
          </a:p>
        </p:txBody>
      </p:sp>
    </p:spTree>
    <p:extLst>
      <p:ext uri="{BB962C8B-B14F-4D97-AF65-F5344CB8AC3E}">
        <p14:creationId xmlns:p14="http://schemas.microsoft.com/office/powerpoint/2010/main" val="34619892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774" y="-317968"/>
            <a:ext cx="10058400" cy="1450757"/>
          </a:xfrm>
        </p:spPr>
        <p:txBody>
          <a:bodyPr/>
          <a:lstStyle/>
          <a:p>
            <a:r>
              <a:rPr lang="en-US" dirty="0"/>
              <a:t>RQ3: Mathematical resources </a:t>
            </a:r>
          </a:p>
        </p:txBody>
      </p:sp>
      <p:sp>
        <p:nvSpPr>
          <p:cNvPr id="3" name="Content Placeholder 2"/>
          <p:cNvSpPr>
            <a:spLocks noGrp="1"/>
          </p:cNvSpPr>
          <p:nvPr>
            <p:ph idx="1"/>
          </p:nvPr>
        </p:nvSpPr>
        <p:spPr/>
        <p:txBody>
          <a:bodyPr/>
          <a:lstStyle/>
          <a:p>
            <a:endParaRPr lang="en-US"/>
          </a:p>
        </p:txBody>
      </p:sp>
      <p:graphicFrame>
        <p:nvGraphicFramePr>
          <p:cNvPr id="4" name="Content Placeholder 3"/>
          <p:cNvGraphicFramePr>
            <a:graphicFrameLocks/>
          </p:cNvGraphicFramePr>
          <p:nvPr>
            <p:extLst>
              <p:ext uri="{D42A27DB-BD31-4B8C-83A1-F6EECF244321}">
                <p14:modId xmlns:p14="http://schemas.microsoft.com/office/powerpoint/2010/main" val="3171545230"/>
              </p:ext>
            </p:extLst>
          </p:nvPr>
        </p:nvGraphicFramePr>
        <p:xfrm>
          <a:off x="447084" y="1240212"/>
          <a:ext cx="11341780" cy="4896612"/>
        </p:xfrm>
        <a:graphic>
          <a:graphicData uri="http://schemas.openxmlformats.org/drawingml/2006/table">
            <a:tbl>
              <a:tblPr firstRow="1" firstCol="1" bandRow="1">
                <a:tableStyleId>{5C22544A-7EE6-4342-B048-85BDC9FD1C3A}</a:tableStyleId>
              </a:tblPr>
              <a:tblGrid>
                <a:gridCol w="624162">
                  <a:extLst>
                    <a:ext uri="{9D8B030D-6E8A-4147-A177-3AD203B41FA5}">
                      <a16:colId xmlns:a16="http://schemas.microsoft.com/office/drawing/2014/main" val="3182885744"/>
                    </a:ext>
                  </a:extLst>
                </a:gridCol>
                <a:gridCol w="10717618">
                  <a:extLst>
                    <a:ext uri="{9D8B030D-6E8A-4147-A177-3AD203B41FA5}">
                      <a16:colId xmlns:a16="http://schemas.microsoft.com/office/drawing/2014/main" val="3885701986"/>
                    </a:ext>
                  </a:extLst>
                </a:gridCol>
              </a:tblGrid>
              <a:tr h="154720">
                <a:tc>
                  <a:txBody>
                    <a:bodyPr/>
                    <a:lstStyle/>
                    <a:p>
                      <a:pPr>
                        <a:lnSpc>
                          <a:spcPct val="107000"/>
                        </a:lnSpc>
                        <a:spcAft>
                          <a:spcPts val="0"/>
                        </a:spcAft>
                      </a:pPr>
                      <a:r>
                        <a:rPr lang="en-CA" sz="2200" dirty="0">
                          <a:effectLst/>
                        </a:rPr>
                        <a:t> </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54217" marR="54217" marT="0" marB="0"/>
                </a:tc>
                <a:tc>
                  <a:txBody>
                    <a:bodyPr/>
                    <a:lstStyle/>
                    <a:p>
                      <a:pPr algn="ctr">
                        <a:lnSpc>
                          <a:spcPct val="107000"/>
                        </a:lnSpc>
                        <a:spcAft>
                          <a:spcPts val="0"/>
                        </a:spcAft>
                      </a:pPr>
                      <a:r>
                        <a:rPr lang="en-CA" sz="2200" dirty="0">
                          <a:effectLst/>
                        </a:rPr>
                        <a:t>Essential resources</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54217" marR="54217" marT="0" marB="0"/>
                </a:tc>
                <a:extLst>
                  <a:ext uri="{0D108BD9-81ED-4DB2-BD59-A6C34878D82A}">
                    <a16:rowId xmlns:a16="http://schemas.microsoft.com/office/drawing/2014/main" val="660627705"/>
                  </a:ext>
                </a:extLst>
              </a:tr>
              <a:tr h="618881">
                <a:tc>
                  <a:txBody>
                    <a:bodyPr/>
                    <a:lstStyle/>
                    <a:p>
                      <a:pPr>
                        <a:lnSpc>
                          <a:spcPct val="107000"/>
                        </a:lnSpc>
                        <a:spcAft>
                          <a:spcPts val="0"/>
                        </a:spcAft>
                      </a:pPr>
                      <a:r>
                        <a:rPr lang="en-CA" sz="2200" dirty="0">
                          <a:effectLst/>
                        </a:rPr>
                        <a:t>G</a:t>
                      </a:r>
                      <a:r>
                        <a:rPr lang="en-US" sz="2200" dirty="0">
                          <a:effectLst/>
                        </a:rPr>
                        <a:t>1</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54217" marR="54217" marT="0" marB="0"/>
                </a:tc>
                <a:tc>
                  <a:txBody>
                    <a:bodyPr/>
                    <a:lstStyle/>
                    <a:p>
                      <a:pPr>
                        <a:lnSpc>
                          <a:spcPct val="107000"/>
                        </a:lnSpc>
                        <a:spcAft>
                          <a:spcPts val="0"/>
                        </a:spcAft>
                      </a:pPr>
                      <a:r>
                        <a:rPr lang="en-CA" sz="2200">
                          <a:effectLst/>
                        </a:rPr>
                        <a:t>Reliance on </a:t>
                      </a:r>
                      <a:r>
                        <a:rPr lang="en-US" sz="2200">
                          <a:effectLst/>
                        </a:rPr>
                        <a:t>analogical problems </a:t>
                      </a:r>
                      <a:r>
                        <a:rPr lang="en-CA" sz="2200">
                          <a:effectLst/>
                        </a:rPr>
                        <a:t>(MM) arithmetic facts (AF) and Hila’s solution (TS-HS). The final argument is based on the definition of percent (DEF).  </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54217" marR="54217" marT="0" marB="0"/>
                </a:tc>
                <a:extLst>
                  <a:ext uri="{0D108BD9-81ED-4DB2-BD59-A6C34878D82A}">
                    <a16:rowId xmlns:a16="http://schemas.microsoft.com/office/drawing/2014/main" val="37934504"/>
                  </a:ext>
                </a:extLst>
              </a:tr>
              <a:tr h="618881">
                <a:tc>
                  <a:txBody>
                    <a:bodyPr/>
                    <a:lstStyle/>
                    <a:p>
                      <a:pPr>
                        <a:lnSpc>
                          <a:spcPct val="107000"/>
                        </a:lnSpc>
                        <a:spcAft>
                          <a:spcPts val="0"/>
                        </a:spcAft>
                      </a:pPr>
                      <a:r>
                        <a:rPr lang="en-CA" sz="2200" dirty="0">
                          <a:effectLst/>
                        </a:rPr>
                        <a:t>G2</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54217" marR="54217" marT="0" marB="0"/>
                </a:tc>
                <a:tc>
                  <a:txBody>
                    <a:bodyPr/>
                    <a:lstStyle/>
                    <a:p>
                      <a:pPr>
                        <a:lnSpc>
                          <a:spcPct val="107000"/>
                        </a:lnSpc>
                        <a:spcAft>
                          <a:spcPts val="0"/>
                        </a:spcAft>
                      </a:pPr>
                      <a:r>
                        <a:rPr lang="en-CA" sz="2200">
                          <a:effectLst/>
                        </a:rPr>
                        <a:t>Reliance on </a:t>
                      </a:r>
                      <a:r>
                        <a:rPr lang="en-US" sz="2200">
                          <a:effectLst/>
                        </a:rPr>
                        <a:t>self-produced solution and Hila’s solution (TS), analogical problems (DP, DQ, MM). These resources became shared and combined towards the end of the discussion.</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54217" marR="54217" marT="0" marB="0"/>
                </a:tc>
                <a:extLst>
                  <a:ext uri="{0D108BD9-81ED-4DB2-BD59-A6C34878D82A}">
                    <a16:rowId xmlns:a16="http://schemas.microsoft.com/office/drawing/2014/main" val="74994102"/>
                  </a:ext>
                </a:extLst>
              </a:tr>
              <a:tr h="618881">
                <a:tc>
                  <a:txBody>
                    <a:bodyPr/>
                    <a:lstStyle/>
                    <a:p>
                      <a:pPr>
                        <a:lnSpc>
                          <a:spcPct val="107000"/>
                        </a:lnSpc>
                        <a:spcAft>
                          <a:spcPts val="0"/>
                        </a:spcAft>
                      </a:pPr>
                      <a:r>
                        <a:rPr lang="en-CA" sz="2200" dirty="0">
                          <a:effectLst/>
                        </a:rPr>
                        <a:t>G3</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54217" marR="54217" marT="0" marB="0"/>
                </a:tc>
                <a:tc>
                  <a:txBody>
                    <a:bodyPr/>
                    <a:lstStyle/>
                    <a:p>
                      <a:pPr>
                        <a:lnSpc>
                          <a:spcPct val="107000"/>
                        </a:lnSpc>
                        <a:spcAft>
                          <a:spcPts val="0"/>
                        </a:spcAft>
                      </a:pPr>
                      <a:r>
                        <a:rPr lang="en-CA" sz="2200" dirty="0">
                          <a:effectLst/>
                        </a:rPr>
                        <a:t>Referring</a:t>
                      </a:r>
                      <a:r>
                        <a:rPr lang="en-US" sz="2200" dirty="0">
                          <a:effectLst/>
                        </a:rPr>
                        <a:t> to the problematic condition (</a:t>
                      </a:r>
                      <a:r>
                        <a:rPr lang="en-CA" sz="2200" dirty="0">
                          <a:effectLst/>
                        </a:rPr>
                        <a:t>RPC), reliance on arithmetic facts (AF) and </a:t>
                      </a:r>
                      <a:br>
                        <a:rPr lang="en-CA" sz="2200" dirty="0">
                          <a:effectLst/>
                        </a:rPr>
                      </a:br>
                      <a:r>
                        <a:rPr lang="en-CA" sz="2200" dirty="0">
                          <a:effectLst/>
                        </a:rPr>
                        <a:t>analogical problems </a:t>
                      </a:r>
                      <a:r>
                        <a:rPr lang="en-US" sz="2200" dirty="0">
                          <a:effectLst/>
                        </a:rPr>
                        <a:t>(DP, DQ, MM)</a:t>
                      </a:r>
                      <a:r>
                        <a:rPr lang="en-CA" sz="2200" dirty="0">
                          <a:effectLst/>
                        </a:rPr>
                        <a:t>. </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54217" marR="54217" marT="0" marB="0"/>
                </a:tc>
                <a:extLst>
                  <a:ext uri="{0D108BD9-81ED-4DB2-BD59-A6C34878D82A}">
                    <a16:rowId xmlns:a16="http://schemas.microsoft.com/office/drawing/2014/main" val="1595442325"/>
                  </a:ext>
                </a:extLst>
              </a:tr>
              <a:tr h="618881">
                <a:tc>
                  <a:txBody>
                    <a:bodyPr/>
                    <a:lstStyle/>
                    <a:p>
                      <a:pPr>
                        <a:lnSpc>
                          <a:spcPct val="107000"/>
                        </a:lnSpc>
                        <a:spcAft>
                          <a:spcPts val="0"/>
                        </a:spcAft>
                      </a:pPr>
                      <a:r>
                        <a:rPr lang="en-CA" sz="2200" dirty="0">
                          <a:effectLst/>
                        </a:rPr>
                        <a:t>G4</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54217" marR="54217" marT="0" marB="0"/>
                </a:tc>
                <a:tc>
                  <a:txBody>
                    <a:bodyPr/>
                    <a:lstStyle/>
                    <a:p>
                      <a:pPr>
                        <a:lnSpc>
                          <a:spcPct val="107000"/>
                        </a:lnSpc>
                        <a:spcAft>
                          <a:spcPts val="0"/>
                        </a:spcAft>
                      </a:pPr>
                      <a:r>
                        <a:rPr lang="en-CA" sz="2200" dirty="0">
                          <a:effectLst/>
                        </a:rPr>
                        <a:t>Reliance on</a:t>
                      </a:r>
                      <a:r>
                        <a:rPr lang="en-CA" sz="2200" baseline="0" dirty="0">
                          <a:effectLst/>
                        </a:rPr>
                        <a:t> </a:t>
                      </a:r>
                      <a:r>
                        <a:rPr lang="en-CA" sz="2200" dirty="0">
                          <a:effectLst/>
                        </a:rPr>
                        <a:t>a self-produced solution (TS-SP), arithmetic facts (AF), definition of percent (DEF). Referring to the problematic condition (RPC) and to words in the formulation (OF/GS). </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54217" marR="54217" marT="0" marB="0"/>
                </a:tc>
                <a:extLst>
                  <a:ext uri="{0D108BD9-81ED-4DB2-BD59-A6C34878D82A}">
                    <a16:rowId xmlns:a16="http://schemas.microsoft.com/office/drawing/2014/main" val="793987095"/>
                  </a:ext>
                </a:extLst>
              </a:tr>
              <a:tr h="618881">
                <a:tc>
                  <a:txBody>
                    <a:bodyPr/>
                    <a:lstStyle/>
                    <a:p>
                      <a:pPr>
                        <a:lnSpc>
                          <a:spcPct val="107000"/>
                        </a:lnSpc>
                        <a:spcAft>
                          <a:spcPts val="0"/>
                        </a:spcAft>
                      </a:pPr>
                      <a:r>
                        <a:rPr lang="en-CA" sz="2200" dirty="0">
                          <a:effectLst/>
                        </a:rPr>
                        <a:t>G5</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54217" marR="54217" marT="0" marB="0"/>
                </a:tc>
                <a:tc>
                  <a:txBody>
                    <a:bodyPr/>
                    <a:lstStyle/>
                    <a:p>
                      <a:pPr>
                        <a:lnSpc>
                          <a:spcPct val="107000"/>
                        </a:lnSpc>
                        <a:spcAft>
                          <a:spcPts val="0"/>
                        </a:spcAft>
                      </a:pPr>
                      <a:r>
                        <a:rPr lang="en-CA" sz="2200">
                          <a:effectLst/>
                        </a:rPr>
                        <a:t>Reliance on arithmetic facts (AP) and solutions believed to be true (TS) at the beginning. Then reliance on the fact that the answers to the </a:t>
                      </a:r>
                      <a:r>
                        <a:rPr lang="en-US" sz="2200">
                          <a:effectLst/>
                        </a:rPr>
                        <a:t>equations are different (EQ-DA). </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54217" marR="54217" marT="0" marB="0"/>
                </a:tc>
                <a:extLst>
                  <a:ext uri="{0D108BD9-81ED-4DB2-BD59-A6C34878D82A}">
                    <a16:rowId xmlns:a16="http://schemas.microsoft.com/office/drawing/2014/main" val="2480122886"/>
                  </a:ext>
                </a:extLst>
              </a:tr>
              <a:tr h="773601">
                <a:tc>
                  <a:txBody>
                    <a:bodyPr/>
                    <a:lstStyle/>
                    <a:p>
                      <a:pPr>
                        <a:lnSpc>
                          <a:spcPct val="107000"/>
                        </a:lnSpc>
                        <a:spcAft>
                          <a:spcPts val="0"/>
                        </a:spcAft>
                      </a:pPr>
                      <a:r>
                        <a:rPr lang="en-CA" sz="2200" dirty="0">
                          <a:effectLst/>
                        </a:rPr>
                        <a:t>G6</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54217" marR="54217" marT="0" marB="0"/>
                </a:tc>
                <a:tc>
                  <a:txBody>
                    <a:bodyPr/>
                    <a:lstStyle/>
                    <a:p>
                      <a:pPr>
                        <a:lnSpc>
                          <a:spcPct val="107000"/>
                        </a:lnSpc>
                        <a:spcAft>
                          <a:spcPts val="0"/>
                        </a:spcAft>
                      </a:pPr>
                      <a:r>
                        <a:rPr lang="en-US" sz="2200" dirty="0">
                          <a:effectLst/>
                        </a:rPr>
                        <a:t>Reliance on arithmetic facts (</a:t>
                      </a:r>
                      <a:r>
                        <a:rPr lang="en-CA" sz="2200" dirty="0">
                          <a:effectLst/>
                        </a:rPr>
                        <a:t>AP), equations (EQ), and solutions believed to be true (TS) at the beginning. Then reliance on analogical problems (MM and DQ) and definition of percent (DEF).</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54217" marR="54217" marT="0" marB="0"/>
                </a:tc>
                <a:extLst>
                  <a:ext uri="{0D108BD9-81ED-4DB2-BD59-A6C34878D82A}">
                    <a16:rowId xmlns:a16="http://schemas.microsoft.com/office/drawing/2014/main" val="66058343"/>
                  </a:ext>
                </a:extLst>
              </a:tr>
            </a:tbl>
          </a:graphicData>
        </a:graphic>
      </p:graphicFrame>
      <p:sp>
        <p:nvSpPr>
          <p:cNvPr id="5" name="Rounded Rectangle 4"/>
          <p:cNvSpPr/>
          <p:nvPr/>
        </p:nvSpPr>
        <p:spPr>
          <a:xfrm>
            <a:off x="447084" y="1132790"/>
            <a:ext cx="4794767" cy="4620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a:t>kaleidoscope of different resources</a:t>
            </a:r>
            <a:endParaRPr lang="en-US" sz="2400"/>
          </a:p>
        </p:txBody>
      </p:sp>
      <p:sp>
        <p:nvSpPr>
          <p:cNvPr id="6" name="Rectangle 5"/>
          <p:cNvSpPr/>
          <p:nvPr/>
        </p:nvSpPr>
        <p:spPr>
          <a:xfrm>
            <a:off x="6642314" y="1144508"/>
            <a:ext cx="5129422" cy="461665"/>
          </a:xfrm>
          <a:prstGeom prst="rect">
            <a:avLst/>
          </a:prstGeom>
          <a:solidFill>
            <a:schemeClr val="accent1">
              <a:lumMod val="60000"/>
              <a:lumOff val="40000"/>
            </a:schemeClr>
          </a:solidFill>
        </p:spPr>
        <p:txBody>
          <a:bodyPr wrap="square">
            <a:spAutoFit/>
          </a:bodyPr>
          <a:lstStyle/>
          <a:p>
            <a:r>
              <a:rPr lang="en-CA" sz="2400" dirty="0">
                <a:ea typeface="Calibri" panose="020F0502020204030204" pitchFamily="34" charset="0"/>
              </a:rPr>
              <a:t>Not all resources are equally productive</a:t>
            </a:r>
            <a:endParaRPr lang="en-US" sz="2400" dirty="0"/>
          </a:p>
        </p:txBody>
      </p:sp>
      <p:grpSp>
        <p:nvGrpSpPr>
          <p:cNvPr id="10" name="Group 9"/>
          <p:cNvGrpSpPr/>
          <p:nvPr/>
        </p:nvGrpSpPr>
        <p:grpSpPr>
          <a:xfrm>
            <a:off x="1006546" y="1935124"/>
            <a:ext cx="10799330" cy="4345094"/>
            <a:chOff x="1006546" y="1935124"/>
            <a:chExt cx="10799330" cy="4345094"/>
          </a:xfrm>
        </p:grpSpPr>
        <p:sp>
          <p:nvSpPr>
            <p:cNvPr id="7" name="Oval 6"/>
            <p:cNvSpPr/>
            <p:nvPr/>
          </p:nvSpPr>
          <p:spPr>
            <a:xfrm>
              <a:off x="6911160" y="1935124"/>
              <a:ext cx="839972" cy="40403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0965904" y="3742620"/>
              <a:ext cx="839972" cy="40403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006546" y="5876181"/>
              <a:ext cx="839972" cy="40403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 name="Straight Connector 11"/>
          <p:cNvCxnSpPr/>
          <p:nvPr/>
        </p:nvCxnSpPr>
        <p:spPr>
          <a:xfrm flipV="1">
            <a:off x="7857460" y="2626242"/>
            <a:ext cx="2328531" cy="2126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097280" y="3721355"/>
            <a:ext cx="2328531" cy="2126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419788" y="4407089"/>
            <a:ext cx="641690" cy="1052843"/>
          </a:xfrm>
          <a:prstGeom prst="roundRect">
            <a:avLst/>
          </a:prstGeom>
          <a:no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13"/>
          <p:cNvSpPr>
            <a:spLocks noGrp="1"/>
          </p:cNvSpPr>
          <p:nvPr>
            <p:ph type="ftr" sz="quarter" idx="11"/>
          </p:nvPr>
        </p:nvSpPr>
        <p:spPr/>
        <p:txBody>
          <a:bodyPr/>
          <a:lstStyle/>
          <a:p>
            <a:r>
              <a:rPr lang="en-US"/>
              <a:t>Michal tabach, TabachM@tauex.tau.ac.il</a:t>
            </a:r>
          </a:p>
        </p:txBody>
      </p:sp>
    </p:spTree>
    <p:custDataLst>
      <p:tags r:id="rId1"/>
    </p:custDataLst>
    <p:extLst>
      <p:ext uri="{BB962C8B-B14F-4D97-AF65-F5344CB8AC3E}">
        <p14:creationId xmlns:p14="http://schemas.microsoft.com/office/powerpoint/2010/main" val="19896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Disscussion</a:t>
            </a:r>
            <a:r>
              <a:rPr lang="en-US" dirty="0"/>
              <a:t> </a:t>
            </a:r>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a:t>Michal tabach, TabachM@tauex.tau.ac.il</a:t>
            </a:r>
          </a:p>
        </p:txBody>
      </p:sp>
    </p:spTree>
    <p:extLst>
      <p:ext uri="{BB962C8B-B14F-4D97-AF65-F5344CB8AC3E}">
        <p14:creationId xmlns:p14="http://schemas.microsoft.com/office/powerpoint/2010/main" val="34112897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 educational design for promoting </a:t>
            </a:r>
            <a:r>
              <a:rPr lang="en-US" i="1" dirty="0"/>
              <a:t>looking back practices</a:t>
            </a:r>
            <a:r>
              <a:rPr lang="en-US" dirty="0"/>
              <a:t> </a:t>
            </a:r>
          </a:p>
        </p:txBody>
      </p:sp>
      <p:pic>
        <p:nvPicPr>
          <p:cNvPr id="6" name="תמונה 7"/>
          <p:cNvPicPr>
            <a:picLocks noGrp="1"/>
          </p:cNvPicPr>
          <p:nvPr>
            <p:ph idx="1"/>
          </p:nvPr>
        </p:nvPicPr>
        <p:blipFill>
          <a:blip r:embed="rId2"/>
          <a:stretch>
            <a:fillRect/>
          </a:stretch>
        </p:blipFill>
        <p:spPr>
          <a:xfrm>
            <a:off x="1371600" y="1924050"/>
            <a:ext cx="9448800" cy="3867150"/>
          </a:xfrm>
          <a:prstGeom prst="rect">
            <a:avLst/>
          </a:prstGeom>
        </p:spPr>
      </p:pic>
      <p:sp>
        <p:nvSpPr>
          <p:cNvPr id="2" name="Footer Placeholder 1"/>
          <p:cNvSpPr>
            <a:spLocks noGrp="1"/>
          </p:cNvSpPr>
          <p:nvPr>
            <p:ph type="ftr" sz="quarter" idx="11"/>
          </p:nvPr>
        </p:nvSpPr>
        <p:spPr/>
        <p:txBody>
          <a:bodyPr/>
          <a:lstStyle/>
          <a:p>
            <a:r>
              <a:rPr lang="en-US"/>
              <a:t>Michal tabach, TabachM@tauex.tau.ac.il</a:t>
            </a:r>
          </a:p>
        </p:txBody>
      </p:sp>
      <p:cxnSp>
        <p:nvCxnSpPr>
          <p:cNvPr id="5" name="Straight Connector 4">
            <a:extLst>
              <a:ext uri="{FF2B5EF4-FFF2-40B4-BE49-F238E27FC236}">
                <a16:creationId xmlns:a16="http://schemas.microsoft.com/office/drawing/2014/main" id="{44BCE2D9-9780-43C7-2485-9D287D706D9E}"/>
              </a:ext>
            </a:extLst>
          </p:cNvPr>
          <p:cNvCxnSpPr/>
          <p:nvPr/>
        </p:nvCxnSpPr>
        <p:spPr>
          <a:xfrm>
            <a:off x="6126480" y="2975212"/>
            <a:ext cx="150261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7" name="Straight Connector 6">
            <a:extLst>
              <a:ext uri="{FF2B5EF4-FFF2-40B4-BE49-F238E27FC236}">
                <a16:creationId xmlns:a16="http://schemas.microsoft.com/office/drawing/2014/main" id="{901293E6-6C3F-991D-7C53-D595AE625A50}"/>
              </a:ext>
            </a:extLst>
          </p:cNvPr>
          <p:cNvCxnSpPr/>
          <p:nvPr/>
        </p:nvCxnSpPr>
        <p:spPr>
          <a:xfrm>
            <a:off x="6033216" y="4901824"/>
            <a:ext cx="1502619"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0164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Mathematical problem solving </a:t>
            </a:r>
            <a:br>
              <a:rPr lang="en-CA" dirty="0"/>
            </a:br>
            <a:r>
              <a:rPr lang="en-CA" sz="3600" dirty="0"/>
              <a:t>[</a:t>
            </a:r>
            <a:r>
              <a:rPr lang="en-CA" sz="3600" dirty="0" err="1"/>
              <a:t>Pólya</a:t>
            </a:r>
            <a:r>
              <a:rPr lang="en-CA" sz="3600" dirty="0"/>
              <a:t> (1945/1973)]</a:t>
            </a:r>
            <a:endParaRPr lang="en-US" dirty="0"/>
          </a:p>
        </p:txBody>
      </p:sp>
      <p:sp>
        <p:nvSpPr>
          <p:cNvPr id="3" name="Content Placeholder 2"/>
          <p:cNvSpPr>
            <a:spLocks noGrp="1"/>
          </p:cNvSpPr>
          <p:nvPr>
            <p:ph idx="1"/>
          </p:nvPr>
        </p:nvSpPr>
        <p:spPr/>
        <p:txBody>
          <a:bodyPr>
            <a:normAutofit/>
          </a:bodyPr>
          <a:lstStyle/>
          <a:p>
            <a:r>
              <a:rPr lang="en-CA" sz="2400" dirty="0"/>
              <a:t>Understanding the problem</a:t>
            </a:r>
          </a:p>
          <a:p>
            <a:r>
              <a:rPr lang="en-CA" sz="2400" dirty="0"/>
              <a:t>Devising a plan</a:t>
            </a:r>
          </a:p>
          <a:p>
            <a:r>
              <a:rPr lang="en-CA" sz="2400" dirty="0"/>
              <a:t>Carrying out the plan</a:t>
            </a:r>
          </a:p>
          <a:p>
            <a:r>
              <a:rPr lang="en-CA" sz="2400" dirty="0"/>
              <a:t>Looking back</a:t>
            </a:r>
          </a:p>
          <a:p>
            <a:endParaRPr lang="en-US" sz="2400" dirty="0"/>
          </a:p>
        </p:txBody>
      </p:sp>
      <p:sp>
        <p:nvSpPr>
          <p:cNvPr id="5" name="Oval 4"/>
          <p:cNvSpPr/>
          <p:nvPr/>
        </p:nvSpPr>
        <p:spPr>
          <a:xfrm>
            <a:off x="1005840" y="3282696"/>
            <a:ext cx="2093976" cy="66751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ine Callout 2 5"/>
          <p:cNvSpPr/>
          <p:nvPr/>
        </p:nvSpPr>
        <p:spPr>
          <a:xfrm>
            <a:off x="3924316" y="1845734"/>
            <a:ext cx="8247888" cy="1600200"/>
          </a:xfrm>
          <a:prstGeom prst="borderCallout2">
            <a:avLst>
              <a:gd name="adj1" fmla="val 4464"/>
              <a:gd name="adj2" fmla="val 980"/>
              <a:gd name="adj3" fmla="val 9607"/>
              <a:gd name="adj4" fmla="val -10237"/>
              <a:gd name="adj5" fmla="val 98907"/>
              <a:gd name="adj6" fmla="val -1365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400" dirty="0">
                <a:solidFill>
                  <a:schemeClr val="bg1"/>
                </a:solidFill>
              </a:rPr>
              <a:t>A stage when a solution to a problem has already been produced but needs to be verified and examined for possible improvements and alternatives</a:t>
            </a:r>
            <a:endParaRPr lang="en-US" sz="2400" dirty="0">
              <a:solidFill>
                <a:schemeClr val="bg1"/>
              </a:solidFill>
            </a:endParaRPr>
          </a:p>
        </p:txBody>
      </p:sp>
      <p:sp>
        <p:nvSpPr>
          <p:cNvPr id="7" name="Vertical Scroll 6"/>
          <p:cNvSpPr/>
          <p:nvPr/>
        </p:nvSpPr>
        <p:spPr>
          <a:xfrm>
            <a:off x="5452090" y="3710196"/>
            <a:ext cx="6712989" cy="2268359"/>
          </a:xfrm>
          <a:prstGeom prst="verticalScroll">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buAutoNum type="romanLcParenBoth"/>
            </a:pPr>
            <a:r>
              <a:rPr lang="en-CA" sz="2200" dirty="0"/>
              <a:t>“Can you check the result?” </a:t>
            </a:r>
          </a:p>
          <a:p>
            <a:pPr marL="400050" indent="-400050">
              <a:buAutoNum type="romanLcParenBoth"/>
            </a:pPr>
            <a:r>
              <a:rPr lang="en-CA" sz="2200" dirty="0"/>
              <a:t>“Can you check the argument?” </a:t>
            </a:r>
          </a:p>
          <a:p>
            <a:pPr marL="400050" indent="-400050">
              <a:buAutoNum type="romanLcParenBoth"/>
            </a:pPr>
            <a:r>
              <a:rPr lang="en-CA" sz="2200" dirty="0"/>
              <a:t>“Can you derive the result differently?” </a:t>
            </a:r>
          </a:p>
          <a:p>
            <a:pPr marL="400050" indent="-400050">
              <a:buAutoNum type="romanLcParenBoth"/>
            </a:pPr>
            <a:r>
              <a:rPr lang="en-CA" sz="2200" dirty="0"/>
              <a:t>“Can you see it at a glance?” </a:t>
            </a:r>
          </a:p>
          <a:p>
            <a:pPr marL="400050" indent="-400050">
              <a:buAutoNum type="romanLcParenBoth"/>
            </a:pPr>
            <a:r>
              <a:rPr lang="en-CA" sz="2200" dirty="0"/>
              <a:t>“Can you use the result, or the method, for some other problems?”</a:t>
            </a:r>
            <a:endParaRPr lang="en-US" sz="2200" dirty="0"/>
          </a:p>
        </p:txBody>
      </p:sp>
      <p:sp>
        <p:nvSpPr>
          <p:cNvPr id="8" name="Line Callout 2 (Accent Bar) 7"/>
          <p:cNvSpPr/>
          <p:nvPr/>
        </p:nvSpPr>
        <p:spPr>
          <a:xfrm>
            <a:off x="1603169" y="4144488"/>
            <a:ext cx="2458192" cy="1888177"/>
          </a:xfrm>
          <a:prstGeom prst="accentCallout2">
            <a:avLst>
              <a:gd name="adj1" fmla="val 18750"/>
              <a:gd name="adj2" fmla="val -8333"/>
              <a:gd name="adj3" fmla="val 18750"/>
              <a:gd name="adj4" fmla="val -16667"/>
              <a:gd name="adj5" fmla="val -21284"/>
              <a:gd name="adj6" fmla="val -109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Hardly done by students</a:t>
            </a:r>
          </a:p>
        </p:txBody>
      </p:sp>
      <p:sp>
        <p:nvSpPr>
          <p:cNvPr id="4" name="Footer Placeholder 3"/>
          <p:cNvSpPr>
            <a:spLocks noGrp="1"/>
          </p:cNvSpPr>
          <p:nvPr>
            <p:ph type="ftr" sz="quarter" idx="11"/>
          </p:nvPr>
        </p:nvSpPr>
        <p:spPr/>
        <p:txBody>
          <a:bodyPr/>
          <a:lstStyle/>
          <a:p>
            <a:r>
              <a:rPr lang="en-US"/>
              <a:t>Michal tabach, TabachM@tauex.tau.ac.il</a:t>
            </a:r>
          </a:p>
        </p:txBody>
      </p:sp>
    </p:spTree>
    <p:custDataLst>
      <p:tags r:id="rId1"/>
    </p:custDataLst>
    <p:extLst>
      <p:ext uri="{BB962C8B-B14F-4D97-AF65-F5344CB8AC3E}">
        <p14:creationId xmlns:p14="http://schemas.microsoft.com/office/powerpoint/2010/main" val="851066947"/>
      </p:ext>
    </p:extLst>
  </p:cSld>
  <p:clrMapOvr>
    <a:masterClrMapping/>
  </p:clrMapOvr>
  <mc:AlternateContent xmlns:mc="http://schemas.openxmlformats.org/markup-compatibility/2006" xmlns:p14="http://schemas.microsoft.com/office/powerpoint/2010/main">
    <mc:Choice Requires="p14">
      <p:transition spd="slow" p14:dur="2000" advTm="99610"/>
    </mc:Choice>
    <mc:Fallback xmlns="">
      <p:transition spd="slow" advTm="996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 vs WIR tasks</a:t>
            </a:r>
          </a:p>
        </p:txBody>
      </p:sp>
      <p:sp>
        <p:nvSpPr>
          <p:cNvPr id="3" name="Content Placeholder 2"/>
          <p:cNvSpPr>
            <a:spLocks noGrp="1"/>
          </p:cNvSpPr>
          <p:nvPr>
            <p:ph idx="1"/>
          </p:nvPr>
        </p:nvSpPr>
        <p:spPr>
          <a:xfrm>
            <a:off x="1097280" y="1761213"/>
            <a:ext cx="10226394" cy="4023360"/>
          </a:xfrm>
        </p:spPr>
        <p:txBody>
          <a:bodyPr>
            <a:noAutofit/>
          </a:bodyPr>
          <a:lstStyle/>
          <a:p>
            <a:r>
              <a:rPr lang="en-CA" sz="2200" dirty="0">
                <a:solidFill>
                  <a:schemeClr val="tx1"/>
                </a:solidFill>
              </a:rPr>
              <a:t>Independent solving of a given problem </a:t>
            </a:r>
            <a:r>
              <a:rPr lang="en-CA" sz="2200" b="1" dirty="0">
                <a:solidFill>
                  <a:schemeClr val="accent1">
                    <a:lumMod val="50000"/>
                  </a:schemeClr>
                </a:solidFill>
              </a:rPr>
              <a:t>takes place in both cases</a:t>
            </a:r>
          </a:p>
          <a:p>
            <a:r>
              <a:rPr lang="en-CA" sz="2200" dirty="0">
                <a:solidFill>
                  <a:schemeClr val="tx1"/>
                </a:solidFill>
              </a:rPr>
              <a:t>looking-back in AIR tasks frequently depends on external prompts provided by an authority, in WIR tasks, </a:t>
            </a:r>
            <a:r>
              <a:rPr lang="en-CA" sz="2200" b="1" dirty="0">
                <a:solidFill>
                  <a:schemeClr val="accent1">
                    <a:lumMod val="50000"/>
                  </a:schemeClr>
                </a:solidFill>
              </a:rPr>
              <a:t>the solvers engage in verifying solutions and arguments, comparing alternative solutions </a:t>
            </a:r>
            <a:r>
              <a:rPr lang="en-CA" sz="2200" dirty="0">
                <a:solidFill>
                  <a:schemeClr val="tx1"/>
                </a:solidFill>
              </a:rPr>
              <a:t>=&gt; </a:t>
            </a:r>
            <a:r>
              <a:rPr lang="en-CA" sz="2200" dirty="0" err="1">
                <a:solidFill>
                  <a:schemeClr val="tx1"/>
                </a:solidFill>
              </a:rPr>
              <a:t>Pólya’s</a:t>
            </a:r>
            <a:r>
              <a:rPr lang="en-CA" sz="2200" dirty="0">
                <a:solidFill>
                  <a:schemeClr val="tx1"/>
                </a:solidFill>
              </a:rPr>
              <a:t> (1945/1973) vision for the looking-back stage. </a:t>
            </a:r>
          </a:p>
          <a:p>
            <a:r>
              <a:rPr lang="en-CA" sz="2200" dirty="0">
                <a:solidFill>
                  <a:schemeClr val="tx1"/>
                </a:solidFill>
              </a:rPr>
              <a:t>Beyond endorsement of a particular solution, a WIR task requires </a:t>
            </a:r>
            <a:r>
              <a:rPr lang="en-CA" sz="2200" b="1" dirty="0">
                <a:solidFill>
                  <a:schemeClr val="accent1">
                    <a:lumMod val="50000"/>
                  </a:schemeClr>
                </a:solidFill>
              </a:rPr>
              <a:t>students to engage with a series of subtle ‘why-questions’</a:t>
            </a:r>
            <a:r>
              <a:rPr lang="en-CA" sz="2200" dirty="0">
                <a:solidFill>
                  <a:schemeClr val="tx1"/>
                </a:solidFill>
              </a:rPr>
              <a:t> stemming from the need to compare the provided and the self-produced solutions.</a:t>
            </a:r>
          </a:p>
          <a:p>
            <a:r>
              <a:rPr lang="en-CA" sz="2200" dirty="0">
                <a:solidFill>
                  <a:schemeClr val="tx1"/>
                </a:solidFill>
              </a:rPr>
              <a:t>In the WIR task formulation, handling the ‘why’ questions naturally required considering the question ‘</a:t>
            </a:r>
            <a:r>
              <a:rPr lang="en-CA" sz="2200" b="1" dirty="0">
                <a:solidFill>
                  <a:schemeClr val="accent1">
                    <a:lumMod val="50000"/>
                  </a:schemeClr>
                </a:solidFill>
              </a:rPr>
              <a:t>why is the other solution wrong?</a:t>
            </a:r>
            <a:r>
              <a:rPr lang="en-CA" sz="2200" dirty="0">
                <a:solidFill>
                  <a:schemeClr val="tx1"/>
                </a:solidFill>
              </a:rPr>
              <a:t>’, which is not the same as considering the question ‘why is the chosen solution right?’</a:t>
            </a:r>
          </a:p>
          <a:p>
            <a:r>
              <a:rPr lang="en-US" sz="2200" dirty="0"/>
              <a:t>Explaining why a given solution narrative is wrong is a challenging task, as students </a:t>
            </a:r>
            <a:r>
              <a:rPr lang="en-US" sz="2200" b="1" dirty="0">
                <a:solidFill>
                  <a:schemeClr val="accent1">
                    <a:lumMod val="50000"/>
                  </a:schemeClr>
                </a:solidFill>
              </a:rPr>
              <a:t>do not have a ready made algorithm</a:t>
            </a:r>
            <a:r>
              <a:rPr lang="en-US" sz="2200" dirty="0"/>
              <a:t> to follow.</a:t>
            </a:r>
            <a:endParaRPr lang="en-CA" sz="2200" dirty="0">
              <a:solidFill>
                <a:schemeClr val="tx1"/>
              </a:solidFill>
            </a:endParaRPr>
          </a:p>
        </p:txBody>
      </p:sp>
      <p:sp>
        <p:nvSpPr>
          <p:cNvPr id="4" name="Footer Placeholder 3"/>
          <p:cNvSpPr>
            <a:spLocks noGrp="1"/>
          </p:cNvSpPr>
          <p:nvPr>
            <p:ph type="ftr" sz="quarter" idx="11"/>
          </p:nvPr>
        </p:nvSpPr>
        <p:spPr/>
        <p:txBody>
          <a:bodyPr/>
          <a:lstStyle/>
          <a:p>
            <a:r>
              <a:rPr lang="en-US"/>
              <a:t>Michal tabach, TabachM@tauex.tau.ac.il</a:t>
            </a:r>
          </a:p>
        </p:txBody>
      </p:sp>
    </p:spTree>
    <p:custDataLst>
      <p:tags r:id="rId1"/>
    </p:custDataLst>
    <p:extLst>
      <p:ext uri="{BB962C8B-B14F-4D97-AF65-F5344CB8AC3E}">
        <p14:creationId xmlns:p14="http://schemas.microsoft.com/office/powerpoint/2010/main" val="370403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Contributions</a:t>
            </a:r>
            <a:r>
              <a:rPr lang="en-CA" dirty="0"/>
              <a:t> </a:t>
            </a:r>
            <a:endParaRPr lang="en-US" dirty="0"/>
          </a:p>
        </p:txBody>
      </p:sp>
      <p:sp>
        <p:nvSpPr>
          <p:cNvPr id="3" name="Content Placeholder 2"/>
          <p:cNvSpPr>
            <a:spLocks noGrp="1"/>
          </p:cNvSpPr>
          <p:nvPr>
            <p:ph idx="1"/>
          </p:nvPr>
        </p:nvSpPr>
        <p:spPr/>
        <p:txBody>
          <a:bodyPr>
            <a:normAutofit fontScale="92500"/>
          </a:bodyPr>
          <a:lstStyle/>
          <a:p>
            <a:pPr>
              <a:lnSpc>
                <a:spcPct val="150000"/>
              </a:lnSpc>
            </a:pPr>
            <a:r>
              <a:rPr lang="en-CA" sz="2400" b="1" dirty="0">
                <a:solidFill>
                  <a:schemeClr val="accent1">
                    <a:lumMod val="50000"/>
                  </a:schemeClr>
                </a:solidFill>
              </a:rPr>
              <a:t>Methodologically:</a:t>
            </a:r>
            <a:r>
              <a:rPr lang="en-CA" sz="2400" dirty="0">
                <a:solidFill>
                  <a:schemeClr val="tx1"/>
                </a:solidFill>
              </a:rPr>
              <a:t> Combining general discursive codes with more local resource codes to the given problem.</a:t>
            </a:r>
            <a:endParaRPr lang="en-US" sz="2400" dirty="0"/>
          </a:p>
          <a:p>
            <a:pPr>
              <a:lnSpc>
                <a:spcPct val="150000"/>
              </a:lnSpc>
            </a:pPr>
            <a:r>
              <a:rPr lang="en-CA" sz="2400" b="1" dirty="0">
                <a:solidFill>
                  <a:schemeClr val="accent1">
                    <a:lumMod val="50000"/>
                  </a:schemeClr>
                </a:solidFill>
              </a:rPr>
              <a:t>Theoretically</a:t>
            </a:r>
            <a:r>
              <a:rPr lang="en-CA" sz="2400" b="1" dirty="0">
                <a:solidFill>
                  <a:schemeClr val="accent3">
                    <a:lumMod val="75000"/>
                  </a:schemeClr>
                </a:solidFill>
              </a:rPr>
              <a:t>: The looking back practices </a:t>
            </a:r>
            <a:r>
              <a:rPr lang="en-CA" sz="2400" dirty="0"/>
              <a:t>in problem solving are </a:t>
            </a:r>
            <a:r>
              <a:rPr lang="en-CA" sz="2400" b="1" dirty="0">
                <a:solidFill>
                  <a:schemeClr val="accent1">
                    <a:lumMod val="50000"/>
                  </a:schemeClr>
                </a:solidFill>
              </a:rPr>
              <a:t>socially-shaped processes </a:t>
            </a:r>
            <a:r>
              <a:rPr lang="en-CA" sz="2400" dirty="0"/>
              <a:t>of </a:t>
            </a:r>
            <a:r>
              <a:rPr lang="en-CA" sz="2400" b="1" dirty="0">
                <a:solidFill>
                  <a:schemeClr val="accent1">
                    <a:lumMod val="50000"/>
                  </a:schemeClr>
                </a:solidFill>
              </a:rPr>
              <a:t>endorsing or rejecting </a:t>
            </a:r>
            <a:r>
              <a:rPr lang="en-CA" sz="2400" dirty="0"/>
              <a:t>a particular set of solution-narratives to a given problem, in which the solvers </a:t>
            </a:r>
            <a:r>
              <a:rPr lang="en-CA" sz="2400" b="1" dirty="0">
                <a:solidFill>
                  <a:schemeClr val="accent1">
                    <a:lumMod val="50000"/>
                  </a:schemeClr>
                </a:solidFill>
              </a:rPr>
              <a:t>discursively enact </a:t>
            </a:r>
            <a:r>
              <a:rPr lang="en-CA" sz="2400" dirty="0"/>
              <a:t>resources available to them prior to or during solving the problem, and also </a:t>
            </a:r>
            <a:r>
              <a:rPr lang="en-CA" sz="2400" b="1" dirty="0">
                <a:solidFill>
                  <a:schemeClr val="accent1">
                    <a:lumMod val="50000"/>
                  </a:schemeClr>
                </a:solidFill>
              </a:rPr>
              <a:t>resources developed in collaboration, cooperation or exposure to solutions</a:t>
            </a:r>
            <a:r>
              <a:rPr lang="en-CA" sz="2400" dirty="0"/>
              <a:t>, which do not belong to the initial set.</a:t>
            </a:r>
            <a:endParaRPr lang="en-US" sz="2400" dirty="0"/>
          </a:p>
        </p:txBody>
      </p:sp>
      <p:sp>
        <p:nvSpPr>
          <p:cNvPr id="4" name="Footer Placeholder 3"/>
          <p:cNvSpPr>
            <a:spLocks noGrp="1"/>
          </p:cNvSpPr>
          <p:nvPr>
            <p:ph type="ftr" sz="quarter" idx="11"/>
          </p:nvPr>
        </p:nvSpPr>
        <p:spPr/>
        <p:txBody>
          <a:bodyPr/>
          <a:lstStyle/>
          <a:p>
            <a:r>
              <a:rPr lang="en-US"/>
              <a:t>Michal tabach, TabachM@tauex.tau.ac.il</a:t>
            </a:r>
          </a:p>
        </p:txBody>
      </p:sp>
    </p:spTree>
    <p:custDataLst>
      <p:tags r:id="rId1"/>
    </p:custDataLst>
    <p:extLst>
      <p:ext uri="{BB962C8B-B14F-4D97-AF65-F5344CB8AC3E}">
        <p14:creationId xmlns:p14="http://schemas.microsoft.com/office/powerpoint/2010/main" val="318504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normAutofit/>
          </a:bodyPr>
          <a:lstStyle/>
          <a:p>
            <a:pPr>
              <a:lnSpc>
                <a:spcPct val="150000"/>
              </a:lnSpc>
            </a:pPr>
            <a:r>
              <a:rPr lang="en-US" sz="2400" dirty="0"/>
              <a:t> WIR tasks may support looking back practices </a:t>
            </a:r>
            <a:r>
              <a:rPr lang="en-IL" sz="2400" dirty="0"/>
              <a:t>–</a:t>
            </a:r>
            <a:endParaRPr lang="en-US" sz="2400" dirty="0"/>
          </a:p>
          <a:p>
            <a:pPr lvl="1">
              <a:lnSpc>
                <a:spcPct val="150000"/>
              </a:lnSpc>
            </a:pPr>
            <a:r>
              <a:rPr lang="en-CA" sz="2200" dirty="0">
                <a:solidFill>
                  <a:schemeClr val="tx1"/>
                </a:solidFill>
              </a:rPr>
              <a:t>C</a:t>
            </a:r>
            <a:r>
              <a:rPr lang="en-CA" sz="2200" b="1" dirty="0">
                <a:solidFill>
                  <a:schemeClr val="accent1">
                    <a:lumMod val="50000"/>
                  </a:schemeClr>
                </a:solidFill>
              </a:rPr>
              <a:t>onnecting</a:t>
            </a:r>
            <a:r>
              <a:rPr lang="en-CA" sz="2200" dirty="0">
                <a:solidFill>
                  <a:schemeClr val="tx1"/>
                </a:solidFill>
              </a:rPr>
              <a:t> problems by considering analogous problems, </a:t>
            </a:r>
          </a:p>
          <a:p>
            <a:pPr lvl="1">
              <a:lnSpc>
                <a:spcPct val="150000"/>
              </a:lnSpc>
            </a:pPr>
            <a:r>
              <a:rPr lang="en-CA" sz="2200" b="1" dirty="0">
                <a:solidFill>
                  <a:schemeClr val="accent1">
                    <a:lumMod val="50000"/>
                  </a:schemeClr>
                </a:solidFill>
              </a:rPr>
              <a:t>Formulating</a:t>
            </a:r>
            <a:r>
              <a:rPr lang="en-CA" sz="2200" dirty="0">
                <a:solidFill>
                  <a:schemeClr val="tx1"/>
                </a:solidFill>
              </a:rPr>
              <a:t> implications for future problem solving, and </a:t>
            </a:r>
          </a:p>
          <a:p>
            <a:pPr lvl="1">
              <a:lnSpc>
                <a:spcPct val="150000"/>
              </a:lnSpc>
            </a:pPr>
            <a:r>
              <a:rPr lang="en-CA" sz="2200" b="1" dirty="0">
                <a:solidFill>
                  <a:schemeClr val="accent1">
                    <a:lumMod val="50000"/>
                  </a:schemeClr>
                </a:solidFill>
              </a:rPr>
              <a:t>Comparing</a:t>
            </a:r>
            <a:r>
              <a:rPr lang="en-CA" sz="2200" dirty="0">
                <a:solidFill>
                  <a:schemeClr val="tx1"/>
                </a:solidFill>
              </a:rPr>
              <a:t> alternative mathematical points of view for explaining their endorsement and rejection decisions to the peers</a:t>
            </a:r>
            <a:endParaRPr lang="en-US" sz="2200" dirty="0"/>
          </a:p>
          <a:p>
            <a:pPr>
              <a:lnSpc>
                <a:spcPct val="150000"/>
              </a:lnSpc>
            </a:pPr>
            <a:r>
              <a:rPr lang="en-US" sz="2400" dirty="0"/>
              <a:t>=&gt; Needs further research </a:t>
            </a:r>
          </a:p>
        </p:txBody>
      </p:sp>
      <p:sp>
        <p:nvSpPr>
          <p:cNvPr id="4" name="Footer Placeholder 3"/>
          <p:cNvSpPr>
            <a:spLocks noGrp="1"/>
          </p:cNvSpPr>
          <p:nvPr>
            <p:ph type="ftr" sz="quarter" idx="11"/>
          </p:nvPr>
        </p:nvSpPr>
        <p:spPr/>
        <p:txBody>
          <a:bodyPr/>
          <a:lstStyle/>
          <a:p>
            <a:r>
              <a:rPr lang="en-US"/>
              <a:t>Michal tabach, TabachM@tauex.tau.ac.il</a:t>
            </a:r>
          </a:p>
        </p:txBody>
      </p:sp>
    </p:spTree>
    <p:custDataLst>
      <p:tags r:id="rId1"/>
    </p:custDataLst>
    <p:extLst>
      <p:ext uri="{BB962C8B-B14F-4D97-AF65-F5344CB8AC3E}">
        <p14:creationId xmlns:p14="http://schemas.microsoft.com/office/powerpoint/2010/main" val="12478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3" name="Subtitle 2"/>
          <p:cNvSpPr>
            <a:spLocks noGrp="1"/>
          </p:cNvSpPr>
          <p:nvPr>
            <p:ph idx="1"/>
          </p:nvPr>
        </p:nvSpPr>
        <p:spPr/>
        <p:txBody>
          <a:bodyPr>
            <a:normAutofit lnSpcReduction="10000"/>
          </a:bodyPr>
          <a:lstStyle/>
          <a:p>
            <a:endParaRPr lang="en-CA" dirty="0"/>
          </a:p>
          <a:p>
            <a:endParaRPr lang="en-CA" dirty="0"/>
          </a:p>
          <a:p>
            <a:endParaRPr lang="en-CA" dirty="0"/>
          </a:p>
          <a:p>
            <a:endParaRPr lang="en-CA" dirty="0"/>
          </a:p>
          <a:p>
            <a:endParaRPr lang="en-US" dirty="0"/>
          </a:p>
          <a:p>
            <a:endParaRPr lang="en-US" dirty="0"/>
          </a:p>
          <a:p>
            <a:endParaRPr lang="en-US" dirty="0"/>
          </a:p>
          <a:p>
            <a:r>
              <a:rPr lang="en-US" dirty="0"/>
              <a:t>Koichu, B., </a:t>
            </a:r>
            <a:r>
              <a:rPr lang="en-US" dirty="0" err="1"/>
              <a:t>Parasha</a:t>
            </a:r>
            <a:r>
              <a:rPr lang="en-US" dirty="0"/>
              <a:t>, R., &amp; Tabach, M. (2021). Who-Is-Right tasks as a means for supporting collective looking-back practices. </a:t>
            </a:r>
            <a:r>
              <a:rPr lang="en-US" i="1" dirty="0"/>
              <a:t>ZDM Mathematics Education</a:t>
            </a:r>
            <a:r>
              <a:rPr lang="en-US" dirty="0"/>
              <a:t>. </a:t>
            </a:r>
            <a:r>
              <a:rPr lang="en-US" u="sng" dirty="0">
                <a:hlinkClick r:id="rId3"/>
              </a:rPr>
              <a:t>https://link.springer.com/article/10.1007%2Fs11858-021-01264-z</a:t>
            </a:r>
            <a:endParaRPr lang="en-US" dirty="0"/>
          </a:p>
        </p:txBody>
      </p:sp>
      <p:sp>
        <p:nvSpPr>
          <p:cNvPr id="4" name="Up Ribbon 3"/>
          <p:cNvSpPr/>
          <p:nvPr/>
        </p:nvSpPr>
        <p:spPr>
          <a:xfrm>
            <a:off x="3415331" y="2240794"/>
            <a:ext cx="4069080" cy="1771443"/>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Thank you</a:t>
            </a:r>
          </a:p>
        </p:txBody>
      </p:sp>
    </p:spTree>
    <p:extLst>
      <p:ext uri="{BB962C8B-B14F-4D97-AF65-F5344CB8AC3E}">
        <p14:creationId xmlns:p14="http://schemas.microsoft.com/office/powerpoint/2010/main" val="34189431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
          <p:cNvSpPr>
            <a:spLocks noGrp="1"/>
          </p:cNvSpPr>
          <p:nvPr>
            <p:ph type="title"/>
          </p:nvPr>
        </p:nvSpPr>
        <p:spPr>
          <a:xfrm>
            <a:off x="2209800" y="-238991"/>
            <a:ext cx="7772400" cy="927100"/>
          </a:xfrm>
        </p:spPr>
        <p:txBody>
          <a:bodyPr/>
          <a:lstStyle/>
          <a:p>
            <a:pPr algn="l"/>
            <a:r>
              <a:rPr lang="en-US" altLang="he-IL" sz="3600" dirty="0"/>
              <a:t>The treasure</a:t>
            </a:r>
            <a:endParaRPr lang="he-IL" altLang="he-IL" sz="3600" dirty="0"/>
          </a:p>
        </p:txBody>
      </p:sp>
      <p:sp>
        <p:nvSpPr>
          <p:cNvPr id="6" name="Content Placeholder 5"/>
          <p:cNvSpPr>
            <a:spLocks noGrp="1"/>
          </p:cNvSpPr>
          <p:nvPr>
            <p:ph sz="half" idx="1"/>
          </p:nvPr>
        </p:nvSpPr>
        <p:spPr>
          <a:xfrm>
            <a:off x="690131" y="3496547"/>
            <a:ext cx="4486565" cy="924789"/>
          </a:xfrm>
        </p:spPr>
        <p:txBody>
          <a:bodyPr>
            <a:noAutofit/>
          </a:bodyPr>
          <a:lstStyle/>
          <a:p>
            <a:pPr marL="0" indent="0" algn="l">
              <a:buNone/>
            </a:pPr>
            <a:r>
              <a:rPr lang="en-US" sz="2400" b="1" dirty="0"/>
              <a:t>Sarah</a:t>
            </a:r>
            <a:r>
              <a:rPr lang="en-US" sz="2400" dirty="0"/>
              <a:t>: Let's try. With small effort, we have a chance to find the treasure</a:t>
            </a:r>
            <a:endParaRPr lang="he-IL" altLang="he-IL" sz="2400" dirty="0"/>
          </a:p>
        </p:txBody>
      </p:sp>
      <p:sp>
        <p:nvSpPr>
          <p:cNvPr id="7" name="Content Placeholder 6"/>
          <p:cNvSpPr>
            <a:spLocks noGrp="1"/>
          </p:cNvSpPr>
          <p:nvPr>
            <p:ph sz="half" idx="2"/>
          </p:nvPr>
        </p:nvSpPr>
        <p:spPr>
          <a:xfrm>
            <a:off x="5407171" y="3496547"/>
            <a:ext cx="4505036" cy="933088"/>
          </a:xfrm>
        </p:spPr>
        <p:txBody>
          <a:bodyPr>
            <a:noAutofit/>
          </a:bodyPr>
          <a:lstStyle/>
          <a:p>
            <a:pPr marL="0" indent="0" algn="l">
              <a:buNone/>
            </a:pPr>
            <a:r>
              <a:rPr lang="en-US" sz="2400" b="1" dirty="0"/>
              <a:t>Einat</a:t>
            </a:r>
            <a:r>
              <a:rPr lang="en-US" sz="2400" dirty="0"/>
              <a:t>: There is no chance to find the treasure. It just does not exist</a:t>
            </a:r>
            <a:endParaRPr lang="he-IL" altLang="he-IL" sz="2400" dirty="0">
              <a:solidFill>
                <a:srgbClr val="0070C0"/>
              </a:solidFill>
            </a:endParaRPr>
          </a:p>
        </p:txBody>
      </p:sp>
      <p:sp>
        <p:nvSpPr>
          <p:cNvPr id="2150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Times New Roman" panose="02020603050405020304" pitchFamily="18" charset="0"/>
                <a:cs typeface="Times New Roman (Hebrew)"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cs typeface="Times New Roman (Hebrew)"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cs typeface="Times New Roman (Hebrew)"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cs typeface="Times New Roman (Hebrew)"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cs typeface="Times New Roman (Hebrew)"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Hebrew)"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Hebrew)"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Hebrew)"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Hebrew)" panose="02020603050405020304" pitchFamily="18" charset="0"/>
              </a:defRPr>
            </a:lvl9pPr>
          </a:lstStyle>
          <a:p>
            <a:pPr algn="l" fontAlgn="base">
              <a:spcBef>
                <a:spcPct val="0"/>
              </a:spcBef>
              <a:spcAft>
                <a:spcPct val="0"/>
              </a:spcAft>
              <a:buNone/>
            </a:pPr>
            <a:fld id="{029D9DE9-21BD-4225-AEDE-229C6CD17109}" type="slidenum">
              <a:rPr lang="en-US" altLang="he-IL" sz="1400">
                <a:solidFill>
                  <a:srgbClr val="000000"/>
                </a:solidFill>
              </a:rPr>
              <a:pPr algn="l" fontAlgn="base">
                <a:spcBef>
                  <a:spcPct val="0"/>
                </a:spcBef>
                <a:spcAft>
                  <a:spcPct val="0"/>
                </a:spcAft>
                <a:buNone/>
              </a:pPr>
              <a:t>44</a:t>
            </a:fld>
            <a:endParaRPr lang="en-US" altLang="he-IL" sz="1400">
              <a:solidFill>
                <a:srgbClr val="000000"/>
              </a:solidFill>
            </a:endParaRPr>
          </a:p>
        </p:txBody>
      </p:sp>
      <p:sp>
        <p:nvSpPr>
          <p:cNvPr id="8" name="Content Placeholder 5"/>
          <p:cNvSpPr txBox="1">
            <a:spLocks/>
          </p:cNvSpPr>
          <p:nvPr/>
        </p:nvSpPr>
        <p:spPr bwMode="auto">
          <a:xfrm>
            <a:off x="690131" y="596034"/>
            <a:ext cx="9947564"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r" rtl="1" eaLnBrk="0" fontAlgn="base" hangingPunct="0">
              <a:spcBef>
                <a:spcPct val="20000"/>
              </a:spcBef>
              <a:spcAft>
                <a:spcPct val="0"/>
              </a:spcAft>
              <a:buChar char="•"/>
              <a:defRPr sz="28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400">
                <a:solidFill>
                  <a:schemeClr val="tx1"/>
                </a:solidFill>
                <a:latin typeface="+mn-lt"/>
                <a:ea typeface="+mn-ea"/>
                <a:cs typeface="+mn-cs"/>
              </a:defRPr>
            </a:lvl2pPr>
            <a:lvl3pPr marL="1143000" indent="-228600" algn="r" rtl="1" eaLnBrk="0" fontAlgn="base" hangingPunct="0">
              <a:spcBef>
                <a:spcPct val="20000"/>
              </a:spcBef>
              <a:spcAft>
                <a:spcPct val="0"/>
              </a:spcAft>
              <a:buChar char="•"/>
              <a:defRPr sz="2000">
                <a:solidFill>
                  <a:schemeClr val="tx1"/>
                </a:solidFill>
                <a:latin typeface="+mn-lt"/>
                <a:ea typeface="+mn-ea"/>
                <a:cs typeface="+mn-cs"/>
              </a:defRPr>
            </a:lvl3pPr>
            <a:lvl4pPr marL="1600200" indent="-228600" algn="r" rtl="1" eaLnBrk="0" fontAlgn="base" hangingPunct="0">
              <a:spcBef>
                <a:spcPct val="20000"/>
              </a:spcBef>
              <a:spcAft>
                <a:spcPct val="0"/>
              </a:spcAft>
              <a:buChar char="–"/>
              <a:defRPr sz="1800">
                <a:solidFill>
                  <a:schemeClr val="tx1"/>
                </a:solidFill>
                <a:latin typeface="+mn-lt"/>
                <a:ea typeface="+mn-ea"/>
                <a:cs typeface="+mn-cs"/>
              </a:defRPr>
            </a:lvl4pPr>
            <a:lvl5pPr marL="2057400" indent="-228600" algn="r" rtl="1" eaLnBrk="0" fontAlgn="base" hangingPunct="0">
              <a:spcBef>
                <a:spcPct val="20000"/>
              </a:spcBef>
              <a:spcAft>
                <a:spcPct val="0"/>
              </a:spcAft>
              <a:buChar char="»"/>
              <a:defRPr sz="1800">
                <a:solidFill>
                  <a:schemeClr val="tx1"/>
                </a:solidFill>
                <a:latin typeface="+mn-lt"/>
                <a:ea typeface="+mn-ea"/>
                <a:cs typeface="+mn-cs"/>
              </a:defRPr>
            </a:lvl5pPr>
            <a:lvl6pPr marL="2514600" indent="-228600" algn="r" rtl="1" fontAlgn="base">
              <a:spcBef>
                <a:spcPct val="20000"/>
              </a:spcBef>
              <a:spcAft>
                <a:spcPct val="0"/>
              </a:spcAft>
              <a:buChar char="»"/>
              <a:defRPr sz="1800">
                <a:solidFill>
                  <a:schemeClr val="tx1"/>
                </a:solidFill>
                <a:latin typeface="+mn-lt"/>
                <a:ea typeface="+mn-ea"/>
                <a:cs typeface="+mn-cs"/>
              </a:defRPr>
            </a:lvl6pPr>
            <a:lvl7pPr marL="2971800" indent="-228600" algn="r" rtl="1" fontAlgn="base">
              <a:spcBef>
                <a:spcPct val="20000"/>
              </a:spcBef>
              <a:spcAft>
                <a:spcPct val="0"/>
              </a:spcAft>
              <a:buChar char="»"/>
              <a:defRPr sz="1800">
                <a:solidFill>
                  <a:schemeClr val="tx1"/>
                </a:solidFill>
                <a:latin typeface="+mn-lt"/>
                <a:ea typeface="+mn-ea"/>
                <a:cs typeface="+mn-cs"/>
              </a:defRPr>
            </a:lvl7pPr>
            <a:lvl8pPr marL="3429000" indent="-228600" algn="r" rtl="1" fontAlgn="base">
              <a:spcBef>
                <a:spcPct val="20000"/>
              </a:spcBef>
              <a:spcAft>
                <a:spcPct val="0"/>
              </a:spcAft>
              <a:buChar char="»"/>
              <a:defRPr sz="1800">
                <a:solidFill>
                  <a:schemeClr val="tx1"/>
                </a:solidFill>
                <a:latin typeface="+mn-lt"/>
                <a:ea typeface="+mn-ea"/>
                <a:cs typeface="+mn-cs"/>
              </a:defRPr>
            </a:lvl8pPr>
            <a:lvl9pPr marL="3886200" indent="-228600" algn="r" rtl="1" fontAlgn="base">
              <a:spcBef>
                <a:spcPct val="20000"/>
              </a:spcBef>
              <a:spcAft>
                <a:spcPct val="0"/>
              </a:spcAft>
              <a:buChar char="»"/>
              <a:defRPr sz="1800">
                <a:solidFill>
                  <a:schemeClr val="tx1"/>
                </a:solidFill>
                <a:latin typeface="+mn-lt"/>
                <a:ea typeface="+mn-ea"/>
                <a:cs typeface="+mn-cs"/>
              </a:defRPr>
            </a:lvl9pPr>
          </a:lstStyle>
          <a:p>
            <a:pPr marL="0" indent="0" algn="l" rtl="0">
              <a:buNone/>
            </a:pPr>
            <a:r>
              <a:rPr lang="en-US" sz="2400" dirty="0">
                <a:latin typeface="Times New Roman" panose="02020603050405020304" pitchFamily="18" charset="0"/>
                <a:cs typeface="Times New Roman" panose="02020603050405020304" pitchFamily="18" charset="0"/>
              </a:rPr>
              <a:t>Einat and Sarah like touring and exploring. One day they found an old wooden box containing a note, written, apparently, by pirates.  The note said: "There is no choice, we retreat. The treasure is too heavy and we are forced to hide it. The treasure is in 200 steps from a segment connecting the tallest eucalyptus tree and the tallest maple tree of this area, and in 300 steps from the midpoint of this segment.“</a:t>
            </a:r>
          </a:p>
          <a:p>
            <a:pPr marL="0" indent="0" algn="l" rtl="0">
              <a:buNone/>
            </a:pPr>
            <a:r>
              <a:rPr lang="en-US" sz="2400" dirty="0">
                <a:latin typeface="Times New Roman" panose="02020603050405020304" pitchFamily="18" charset="0"/>
                <a:cs typeface="Times New Roman" panose="02020603050405020304" pitchFamily="18" charset="0"/>
              </a:rPr>
              <a:t>Einat and Sarah found the trees, but then argue what to do next</a:t>
            </a:r>
            <a:endParaRPr lang="he-IL" sz="2400" dirty="0">
              <a:latin typeface="Times New Roman" panose="02020603050405020304" pitchFamily="18" charset="0"/>
              <a:cs typeface="Times New Roman" panose="02020603050405020304" pitchFamily="18" charset="0"/>
            </a:endParaRPr>
          </a:p>
        </p:txBody>
      </p:sp>
      <p:sp>
        <p:nvSpPr>
          <p:cNvPr id="10" name="TextBox 9"/>
          <p:cNvSpPr txBox="1">
            <a:spLocks noChangeArrowheads="1"/>
          </p:cNvSpPr>
          <p:nvPr/>
        </p:nvSpPr>
        <p:spPr bwMode="auto">
          <a:xfrm>
            <a:off x="1311579" y="4734091"/>
            <a:ext cx="7381875" cy="1348061"/>
          </a:xfrm>
          <a:prstGeom prst="rect">
            <a:avLst/>
          </a:prstGeom>
          <a:noFill/>
          <a:ln w="254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r" rtl="1">
              <a:spcBef>
                <a:spcPct val="20000"/>
              </a:spcBef>
              <a:buChar char="•"/>
              <a:defRPr sz="3200">
                <a:solidFill>
                  <a:schemeClr val="tx1"/>
                </a:solidFill>
                <a:latin typeface="Times New Roman" panose="02020603050405020304" pitchFamily="18" charset="0"/>
                <a:cs typeface="Times New Roman (Hebrew)"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cs typeface="Times New Roman (Hebrew)"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cs typeface="Times New Roman (Hebrew)"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cs typeface="Times New Roman (Hebrew)"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cs typeface="Times New Roman (Hebrew)"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Hebrew)"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Hebrew)"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Hebrew)"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Hebrew)" panose="02020603050405020304" pitchFamily="18" charset="0"/>
              </a:defRPr>
            </a:lvl9pPr>
          </a:lstStyle>
          <a:p>
            <a:pPr marL="514350" lvl="0" indent="-514350" algn="l" rtl="0">
              <a:buFont typeface="+mj-lt"/>
              <a:buAutoNum type="arabicPeriod"/>
            </a:pPr>
            <a:r>
              <a:rPr lang="en-US" sz="2400" dirty="0">
                <a:solidFill>
                  <a:schemeClr val="accent1"/>
                </a:solidFill>
              </a:rPr>
              <a:t>What might be the Sarah argument? </a:t>
            </a:r>
          </a:p>
          <a:p>
            <a:pPr marL="514350" lvl="0" indent="-514350" algn="l" rtl="0">
              <a:buFont typeface="+mj-lt"/>
              <a:buAutoNum type="arabicPeriod"/>
            </a:pPr>
            <a:r>
              <a:rPr lang="en-US" sz="2400" dirty="0">
                <a:solidFill>
                  <a:schemeClr val="accent1"/>
                </a:solidFill>
              </a:rPr>
              <a:t>What might be the Einat argument? </a:t>
            </a:r>
          </a:p>
          <a:p>
            <a:pPr marL="514350" indent="-514350" algn="l" rtl="0">
              <a:buFont typeface="+mj-lt"/>
              <a:buAutoNum type="arabicPeriod"/>
            </a:pPr>
            <a:r>
              <a:rPr lang="en-US" sz="2400" dirty="0">
                <a:solidFill>
                  <a:schemeClr val="accent1"/>
                </a:solidFill>
              </a:rPr>
              <a:t>Unver which conditions could Einat or Sarah be right? </a:t>
            </a:r>
            <a:endParaRPr lang="he-IL" altLang="he-IL" sz="1800" dirty="0">
              <a:solidFill>
                <a:schemeClr val="accent1"/>
              </a:solidFill>
            </a:endParaRPr>
          </a:p>
        </p:txBody>
      </p:sp>
      <p:pic>
        <p:nvPicPr>
          <p:cNvPr id="9" name="Content Placeholder 4">
            <a:hlinkClick r:id="rId3"/>
          </p:cNvPr>
          <p:cNvPicPr/>
          <p:nvPr/>
        </p:nvPicPr>
        <p:blipFill>
          <a:blip r:embed="rId4">
            <a:extLst>
              <a:ext uri="{28A0092B-C50C-407E-A947-70E740481C1C}">
                <a14:useLocalDpi xmlns:a14="http://schemas.microsoft.com/office/drawing/2010/main" val="0"/>
              </a:ext>
            </a:extLst>
          </a:blip>
          <a:srcRect l="27147" t="17686" r="31908" b="22815"/>
          <a:stretch>
            <a:fillRect/>
          </a:stretch>
        </p:blipFill>
        <p:spPr bwMode="auto">
          <a:xfrm>
            <a:off x="8693455" y="4941452"/>
            <a:ext cx="3507784" cy="1893455"/>
          </a:xfrm>
          <a:prstGeom prst="rect">
            <a:avLst/>
          </a:prstGeom>
          <a:noFill/>
          <a:ln>
            <a:noFill/>
          </a:ln>
        </p:spPr>
      </p:pic>
    </p:spTree>
    <p:extLst>
      <p:ext uri="{BB962C8B-B14F-4D97-AF65-F5344CB8AC3E}">
        <p14:creationId xmlns:p14="http://schemas.microsoft.com/office/powerpoint/2010/main" val="125008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need for educational design to promote </a:t>
            </a:r>
            <a:r>
              <a:rPr lang="en-US" i="1" dirty="0"/>
              <a:t>looking back practices</a:t>
            </a:r>
          </a:p>
        </p:txBody>
      </p:sp>
      <p:sp>
        <p:nvSpPr>
          <p:cNvPr id="3" name="Content Placeholder 2"/>
          <p:cNvSpPr>
            <a:spLocks noGrp="1"/>
          </p:cNvSpPr>
          <p:nvPr>
            <p:ph idx="1"/>
          </p:nvPr>
        </p:nvSpPr>
        <p:spPr>
          <a:xfrm>
            <a:off x="1097280" y="1845734"/>
            <a:ext cx="5488247" cy="4023360"/>
          </a:xfrm>
        </p:spPr>
        <p:txBody>
          <a:bodyPr>
            <a:normAutofit/>
          </a:bodyPr>
          <a:lstStyle/>
          <a:p>
            <a:r>
              <a:rPr lang="en-US" sz="2400" b="1" dirty="0">
                <a:solidFill>
                  <a:schemeClr val="accent1">
                    <a:lumMod val="50000"/>
                  </a:schemeClr>
                </a:solidFill>
              </a:rPr>
              <a:t>Hypothesis: Looking-back practices</a:t>
            </a:r>
            <a:r>
              <a:rPr lang="en-US" sz="2400" dirty="0">
                <a:solidFill>
                  <a:schemeClr val="tx1"/>
                </a:solidFill>
              </a:rPr>
              <a:t> can be evoked during </a:t>
            </a:r>
            <a:r>
              <a:rPr lang="en-US" sz="2400" b="1" dirty="0">
                <a:solidFill>
                  <a:schemeClr val="accent1">
                    <a:lumMod val="50000"/>
                  </a:schemeClr>
                </a:solidFill>
              </a:rPr>
              <a:t>collaborative work </a:t>
            </a:r>
            <a:r>
              <a:rPr lang="en-US" sz="2400" dirty="0">
                <a:solidFill>
                  <a:schemeClr val="tx1"/>
                </a:solidFill>
              </a:rPr>
              <a:t>on specially designed tasks, </a:t>
            </a:r>
            <a:r>
              <a:rPr lang="en-CA" sz="2400" dirty="0">
                <a:solidFill>
                  <a:schemeClr val="tx1"/>
                </a:solidFill>
              </a:rPr>
              <a:t>requiring students to </a:t>
            </a:r>
            <a:r>
              <a:rPr lang="en-CA" sz="2400" b="1" dirty="0">
                <a:solidFill>
                  <a:schemeClr val="accent1">
                    <a:lumMod val="50000"/>
                  </a:schemeClr>
                </a:solidFill>
              </a:rPr>
              <a:t>compare the validity of two or more worked-out solutions</a:t>
            </a:r>
            <a:endParaRPr lang="en-CA" sz="2400" dirty="0">
              <a:solidFill>
                <a:schemeClr val="tx1"/>
              </a:solidFill>
            </a:endParaRPr>
          </a:p>
          <a:p>
            <a:r>
              <a:rPr lang="en-CA" sz="2400" b="1" dirty="0">
                <a:solidFill>
                  <a:schemeClr val="tx2"/>
                </a:solidFill>
              </a:rPr>
              <a:t>Aim</a:t>
            </a:r>
            <a:r>
              <a:rPr lang="en-CA" sz="2400" dirty="0">
                <a:solidFill>
                  <a:schemeClr val="tx1"/>
                </a:solidFill>
              </a:rPr>
              <a:t>: to characterize small-group discussions of </a:t>
            </a:r>
            <a:r>
              <a:rPr lang="en-CA" sz="2400" b="1" dirty="0">
                <a:solidFill>
                  <a:schemeClr val="accent1">
                    <a:lumMod val="50000"/>
                  </a:schemeClr>
                </a:solidFill>
              </a:rPr>
              <a:t>Who-Is-Right </a:t>
            </a:r>
            <a:r>
              <a:rPr lang="en-CA" sz="2400" dirty="0">
                <a:solidFill>
                  <a:schemeClr val="tx1"/>
                </a:solidFill>
              </a:rPr>
              <a:t>tasks as a means to support looking back practices</a:t>
            </a:r>
            <a:endParaRPr lang="en-US" sz="2400" dirty="0"/>
          </a:p>
        </p:txBody>
      </p:sp>
      <p:sp>
        <p:nvSpPr>
          <p:cNvPr id="5" name="Line Callout 1 4"/>
          <p:cNvSpPr/>
          <p:nvPr/>
        </p:nvSpPr>
        <p:spPr>
          <a:xfrm>
            <a:off x="6585527" y="1750009"/>
            <a:ext cx="4570153" cy="1156084"/>
          </a:xfrm>
          <a:prstGeom prst="borderCallout1">
            <a:avLst>
              <a:gd name="adj1" fmla="val 11560"/>
              <a:gd name="adj2" fmla="val 1772"/>
              <a:gd name="adj3" fmla="val -21721"/>
              <a:gd name="adj4" fmla="val -32472"/>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400" dirty="0">
                <a:solidFill>
                  <a:schemeClr val="tx1"/>
                </a:solidFill>
              </a:rPr>
              <a:t>Solvers’ engagement with some of the questions (</a:t>
            </a:r>
            <a:r>
              <a:rPr lang="en-CA" sz="2400" dirty="0" err="1">
                <a:solidFill>
                  <a:schemeClr val="tx1"/>
                </a:solidFill>
              </a:rPr>
              <a:t>i</a:t>
            </a:r>
            <a:r>
              <a:rPr lang="en-CA" sz="2400" dirty="0">
                <a:solidFill>
                  <a:schemeClr val="tx1"/>
                </a:solidFill>
              </a:rPr>
              <a:t>)-(v) posed by </a:t>
            </a:r>
            <a:r>
              <a:rPr lang="en-CA" sz="2400" dirty="0" err="1">
                <a:solidFill>
                  <a:schemeClr val="tx1"/>
                </a:solidFill>
              </a:rPr>
              <a:t>Pólya</a:t>
            </a:r>
            <a:r>
              <a:rPr lang="en-CA" sz="2400" dirty="0">
                <a:solidFill>
                  <a:schemeClr val="tx1"/>
                </a:solidFill>
              </a:rPr>
              <a:t> </a:t>
            </a:r>
            <a:endParaRPr lang="en-US" sz="2400" dirty="0"/>
          </a:p>
        </p:txBody>
      </p:sp>
      <p:sp>
        <p:nvSpPr>
          <p:cNvPr id="6" name="Vertical Scroll 5"/>
          <p:cNvSpPr/>
          <p:nvPr/>
        </p:nvSpPr>
        <p:spPr>
          <a:xfrm>
            <a:off x="5950858" y="3022693"/>
            <a:ext cx="6411356" cy="2368704"/>
          </a:xfrm>
          <a:prstGeom prst="verticalScroll">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buAutoNum type="romanLcParenBoth"/>
            </a:pPr>
            <a:r>
              <a:rPr lang="en-CA" sz="2200" dirty="0"/>
              <a:t>“Can you check the result?” </a:t>
            </a:r>
          </a:p>
          <a:p>
            <a:pPr marL="400050" indent="-400050">
              <a:buAutoNum type="romanLcParenBoth"/>
            </a:pPr>
            <a:r>
              <a:rPr lang="en-CA" sz="2200" dirty="0"/>
              <a:t>“Can you check the argument?” </a:t>
            </a:r>
          </a:p>
          <a:p>
            <a:pPr marL="400050" indent="-400050">
              <a:buAutoNum type="romanLcParenBoth"/>
            </a:pPr>
            <a:r>
              <a:rPr lang="en-CA" sz="2200" dirty="0"/>
              <a:t>“Can you derive the result differently?” </a:t>
            </a:r>
          </a:p>
          <a:p>
            <a:pPr marL="400050" indent="-400050">
              <a:buAutoNum type="romanLcParenBoth"/>
            </a:pPr>
            <a:r>
              <a:rPr lang="en-CA" sz="2200" dirty="0"/>
              <a:t>“Can you see it at a glance?” </a:t>
            </a:r>
          </a:p>
          <a:p>
            <a:pPr marL="400050" indent="-400050">
              <a:buAutoNum type="romanLcParenBoth"/>
            </a:pPr>
            <a:r>
              <a:rPr lang="en-CA" sz="2200" dirty="0"/>
              <a:t>“Can you use the result, or the method, for some other problems?”</a:t>
            </a:r>
            <a:endParaRPr lang="en-US" sz="2200" dirty="0"/>
          </a:p>
        </p:txBody>
      </p:sp>
      <p:sp>
        <p:nvSpPr>
          <p:cNvPr id="4" name="Footer Placeholder 3"/>
          <p:cNvSpPr>
            <a:spLocks noGrp="1"/>
          </p:cNvSpPr>
          <p:nvPr>
            <p:ph type="ftr" sz="quarter" idx="11"/>
          </p:nvPr>
        </p:nvSpPr>
        <p:spPr/>
        <p:txBody>
          <a:bodyPr/>
          <a:lstStyle/>
          <a:p>
            <a:r>
              <a:rPr lang="en-US"/>
              <a:t>Michal tabach, TabachM@tauex.tau.ac.il</a:t>
            </a:r>
          </a:p>
        </p:txBody>
      </p:sp>
    </p:spTree>
    <p:custDataLst>
      <p:tags r:id="rId1"/>
    </p:custDataLst>
    <p:extLst>
      <p:ext uri="{BB962C8B-B14F-4D97-AF65-F5344CB8AC3E}">
        <p14:creationId xmlns:p14="http://schemas.microsoft.com/office/powerpoint/2010/main" val="3247429803"/>
      </p:ext>
    </p:extLst>
  </p:cSld>
  <p:clrMapOvr>
    <a:masterClrMapping/>
  </p:clrMapOvr>
  <mc:AlternateContent xmlns:mc="http://schemas.openxmlformats.org/markup-compatibility/2006" xmlns:p14="http://schemas.microsoft.com/office/powerpoint/2010/main">
    <mc:Choice Requires="p14">
      <p:transition spd="slow" p14:dur="2000" advTm="55146"/>
    </mc:Choice>
    <mc:Fallback xmlns="">
      <p:transition spd="slow" advTm="551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of talk</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2400" dirty="0"/>
              <a:t>Introducing the problem </a:t>
            </a:r>
            <a:r>
              <a:rPr lang="en-IL" sz="3200" b="1" dirty="0">
                <a:solidFill>
                  <a:schemeClr val="accent1">
                    <a:lumMod val="75000"/>
                  </a:schemeClr>
                </a:solidFill>
              </a:rPr>
              <a:t>√</a:t>
            </a:r>
            <a:endParaRPr lang="en-US" sz="2400" b="1" dirty="0">
              <a:solidFill>
                <a:schemeClr val="accent1">
                  <a:lumMod val="75000"/>
                </a:schemeClr>
              </a:solidFill>
            </a:endParaRPr>
          </a:p>
          <a:p>
            <a:pPr>
              <a:buFont typeface="Wingdings" panose="05000000000000000000" pitchFamily="2" charset="2"/>
              <a:buChar char="v"/>
            </a:pPr>
            <a:r>
              <a:rPr lang="en-US" sz="2400" dirty="0"/>
              <a:t>Theoretical background</a:t>
            </a:r>
          </a:p>
          <a:p>
            <a:pPr>
              <a:buFont typeface="Wingdings" panose="05000000000000000000" pitchFamily="2" charset="2"/>
              <a:buChar char="v"/>
            </a:pPr>
            <a:r>
              <a:rPr lang="en-US" sz="2400" dirty="0"/>
              <a:t>Research questions</a:t>
            </a:r>
          </a:p>
          <a:p>
            <a:pPr>
              <a:buFont typeface="Wingdings" panose="05000000000000000000" pitchFamily="2" charset="2"/>
              <a:buChar char="v"/>
            </a:pPr>
            <a:r>
              <a:rPr lang="en-US" sz="2400" dirty="0"/>
              <a:t>The study</a:t>
            </a:r>
          </a:p>
          <a:p>
            <a:pPr>
              <a:buFont typeface="Wingdings" panose="05000000000000000000" pitchFamily="2" charset="2"/>
              <a:buChar char="v"/>
            </a:pPr>
            <a:r>
              <a:rPr lang="en-US" sz="2400" dirty="0"/>
              <a:t>Findings</a:t>
            </a:r>
          </a:p>
          <a:p>
            <a:pPr>
              <a:buFont typeface="Wingdings" panose="05000000000000000000" pitchFamily="2" charset="2"/>
              <a:buChar char="v"/>
            </a:pPr>
            <a:r>
              <a:rPr lang="en-US" sz="2400" dirty="0"/>
              <a:t>Discussion </a:t>
            </a:r>
          </a:p>
        </p:txBody>
      </p:sp>
      <p:sp>
        <p:nvSpPr>
          <p:cNvPr id="4" name="Footer Placeholder 3"/>
          <p:cNvSpPr>
            <a:spLocks noGrp="1"/>
          </p:cNvSpPr>
          <p:nvPr>
            <p:ph type="ftr" sz="quarter" idx="11"/>
          </p:nvPr>
        </p:nvSpPr>
        <p:spPr/>
        <p:txBody>
          <a:bodyPr/>
          <a:lstStyle/>
          <a:p>
            <a:r>
              <a:rPr lang="en-US"/>
              <a:t>Michal tabach, TabachM@tauex.tau.ac.il</a:t>
            </a:r>
          </a:p>
        </p:txBody>
      </p:sp>
    </p:spTree>
    <p:extLst>
      <p:ext uri="{BB962C8B-B14F-4D97-AF65-F5344CB8AC3E}">
        <p14:creationId xmlns:p14="http://schemas.microsoft.com/office/powerpoint/2010/main" val="545329364"/>
      </p:ext>
    </p:extLst>
  </p:cSld>
  <p:clrMapOvr>
    <a:masterClrMapping/>
  </p:clrMapOvr>
  <mc:AlternateContent xmlns:mc="http://schemas.openxmlformats.org/markup-compatibility/2006" xmlns:p14="http://schemas.microsoft.com/office/powerpoint/2010/main">
    <mc:Choice Requires="p14">
      <p:transition spd="slow" p14:dur="2000" advTm="25062"/>
    </mc:Choice>
    <mc:Fallback xmlns="">
      <p:transition spd="slow" advTm="2506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Theoretical background</a:t>
            </a:r>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a:t>Michal tabach, TabachM@tauex.tau.ac.il</a:t>
            </a:r>
          </a:p>
        </p:txBody>
      </p:sp>
    </p:spTree>
    <p:extLst>
      <p:ext uri="{BB962C8B-B14F-4D97-AF65-F5344CB8AC3E}">
        <p14:creationId xmlns:p14="http://schemas.microsoft.com/office/powerpoint/2010/main" val="1419222818"/>
      </p:ext>
    </p:extLst>
  </p:cSld>
  <p:clrMapOvr>
    <a:masterClrMapping/>
  </p:clrMapOvr>
  <mc:AlternateContent xmlns:mc="http://schemas.openxmlformats.org/markup-compatibility/2006" xmlns:p14="http://schemas.microsoft.com/office/powerpoint/2010/main">
    <mc:Choice Requires="p14">
      <p:transition spd="slow" p14:dur="2000" advTm="950"/>
    </mc:Choice>
    <mc:Fallback xmlns="">
      <p:transition spd="slow" advTm="95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solving as a </a:t>
            </a:r>
            <a:r>
              <a:rPr lang="en-US" b="1" dirty="0">
                <a:solidFill>
                  <a:schemeClr val="tx2"/>
                </a:solidFill>
              </a:rPr>
              <a:t>discursive activity</a:t>
            </a:r>
          </a:p>
        </p:txBody>
      </p:sp>
      <p:sp>
        <p:nvSpPr>
          <p:cNvPr id="3" name="Content Placeholder 2"/>
          <p:cNvSpPr>
            <a:spLocks noGrp="1"/>
          </p:cNvSpPr>
          <p:nvPr>
            <p:ph idx="1"/>
          </p:nvPr>
        </p:nvSpPr>
        <p:spPr/>
        <p:txBody>
          <a:bodyPr>
            <a:normAutofit/>
          </a:bodyPr>
          <a:lstStyle/>
          <a:p>
            <a:r>
              <a:rPr lang="en-CA" sz="2400" b="1" dirty="0">
                <a:solidFill>
                  <a:schemeClr val="accent1">
                    <a:lumMod val="50000"/>
                  </a:schemeClr>
                </a:solidFill>
              </a:rPr>
              <a:t>A problem</a:t>
            </a:r>
            <a:r>
              <a:rPr lang="en-CA" sz="2400" dirty="0">
                <a:solidFill>
                  <a:schemeClr val="tx1"/>
                </a:solidFill>
              </a:rPr>
              <a:t>: a task given and received in a social situation which is jointly constructed by the participants involved in it (Kilpatrick, 1985).</a:t>
            </a:r>
          </a:p>
          <a:p>
            <a:r>
              <a:rPr lang="en-CA" sz="2400" b="1" dirty="0">
                <a:solidFill>
                  <a:schemeClr val="accent1">
                    <a:lumMod val="50000"/>
                  </a:schemeClr>
                </a:solidFill>
              </a:rPr>
              <a:t>Problem solving:</a:t>
            </a:r>
            <a:r>
              <a:rPr lang="en-CA" sz="2400" i="1" dirty="0">
                <a:solidFill>
                  <a:schemeClr val="tx1"/>
                </a:solidFill>
              </a:rPr>
              <a:t> </a:t>
            </a:r>
            <a:r>
              <a:rPr lang="en-CA" sz="2400" dirty="0">
                <a:solidFill>
                  <a:schemeClr val="tx1"/>
                </a:solidFill>
              </a:rPr>
              <a:t>is a socio-culturally shaped process of not-immediate achieving a chosen or imposed goal, in which the involved individuals enact, through private or public exploratory discourse, individual or shared resources that they interpret, even for a short while, as appropriate for achieving the goal.</a:t>
            </a:r>
          </a:p>
          <a:p>
            <a:r>
              <a:rPr lang="en-CA" sz="2400" b="1" dirty="0">
                <a:solidFill>
                  <a:schemeClr val="accent1">
                    <a:lumMod val="50000"/>
                  </a:schemeClr>
                </a:solidFill>
              </a:rPr>
              <a:t>A solution to a problem: </a:t>
            </a:r>
            <a:r>
              <a:rPr lang="en-CA" sz="2400" dirty="0">
                <a:solidFill>
                  <a:schemeClr val="tx1"/>
                </a:solidFill>
              </a:rPr>
              <a:t>is a public narrative, which becomes endorsed by the problem solvers, as the one that achieves the goal (Koichu, 2019).</a:t>
            </a:r>
            <a:endParaRPr lang="en-US" sz="2400" dirty="0"/>
          </a:p>
        </p:txBody>
      </p:sp>
      <p:sp>
        <p:nvSpPr>
          <p:cNvPr id="5" name="Line Callout 1 (No Border) 4"/>
          <p:cNvSpPr/>
          <p:nvPr/>
        </p:nvSpPr>
        <p:spPr>
          <a:xfrm>
            <a:off x="1211283" y="5225139"/>
            <a:ext cx="10980717" cy="1092530"/>
          </a:xfrm>
          <a:prstGeom prst="callout1">
            <a:avLst>
              <a:gd name="adj1" fmla="val 13315"/>
              <a:gd name="adj2" fmla="val 5077"/>
              <a:gd name="adj3" fmla="val -131575"/>
              <a:gd name="adj4" fmla="val 44684"/>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400" dirty="0">
                <a:solidFill>
                  <a:schemeClr val="bg2"/>
                </a:solidFill>
              </a:rPr>
              <a:t>Discourse - any specific instance of communicating, whether diachronic or synchronic, whether with others or with oneself, whether predominantly verbal or with the help of any other symbolic system (</a:t>
            </a:r>
            <a:r>
              <a:rPr lang="en-CA" sz="2400" dirty="0" err="1">
                <a:solidFill>
                  <a:schemeClr val="bg2"/>
                </a:solidFill>
              </a:rPr>
              <a:t>Sfard</a:t>
            </a:r>
            <a:r>
              <a:rPr lang="en-CA" sz="2400" dirty="0">
                <a:solidFill>
                  <a:schemeClr val="bg2"/>
                </a:solidFill>
              </a:rPr>
              <a:t> &amp; Kieran, 2001)</a:t>
            </a:r>
            <a:endParaRPr lang="en-US" sz="2400" dirty="0">
              <a:solidFill>
                <a:schemeClr val="bg2"/>
              </a:solidFill>
            </a:endParaRPr>
          </a:p>
        </p:txBody>
      </p:sp>
      <p:sp>
        <p:nvSpPr>
          <p:cNvPr id="6" name="Line Callout 1 5"/>
          <p:cNvSpPr/>
          <p:nvPr/>
        </p:nvSpPr>
        <p:spPr>
          <a:xfrm>
            <a:off x="1097280" y="457590"/>
            <a:ext cx="10980717" cy="1306285"/>
          </a:xfrm>
          <a:prstGeom prst="borderCallout1">
            <a:avLst>
              <a:gd name="adj1" fmla="val 46023"/>
              <a:gd name="adj2" fmla="val 5294"/>
              <a:gd name="adj3" fmla="val 227046"/>
              <a:gd name="adj4" fmla="val 77168"/>
            </a:avLst>
          </a:prstGeom>
          <a:solidFill>
            <a:schemeClr val="accent2"/>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400" dirty="0">
                <a:solidFill>
                  <a:schemeClr val="bg2"/>
                </a:solidFill>
              </a:rPr>
              <a:t>Resources - discursively-enacted pieces of knowledge held by a student as true at least temporary and which serve as anchors for constructing arguments (</a:t>
            </a:r>
            <a:r>
              <a:rPr lang="en-CA" sz="2400" dirty="0" err="1">
                <a:solidFill>
                  <a:schemeClr val="bg2"/>
                </a:solidFill>
              </a:rPr>
              <a:t>Schoenfeld</a:t>
            </a:r>
            <a:r>
              <a:rPr lang="en-CA" sz="2400" dirty="0">
                <a:solidFill>
                  <a:schemeClr val="bg2"/>
                </a:solidFill>
              </a:rPr>
              <a:t>, 1985)</a:t>
            </a:r>
            <a:endParaRPr lang="en-US" sz="2400" dirty="0">
              <a:solidFill>
                <a:schemeClr val="bg2"/>
              </a:solidFill>
            </a:endParaRPr>
          </a:p>
        </p:txBody>
      </p:sp>
      <p:sp>
        <p:nvSpPr>
          <p:cNvPr id="4" name="Rounded Rectangle 3"/>
          <p:cNvSpPr/>
          <p:nvPr/>
        </p:nvSpPr>
        <p:spPr>
          <a:xfrm>
            <a:off x="5818909" y="3396343"/>
            <a:ext cx="1235034" cy="285008"/>
          </a:xfrm>
          <a:prstGeom prst="roundRect">
            <a:avLst/>
          </a:prstGeom>
          <a:noFill/>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Rounded Rectangle 6"/>
          <p:cNvSpPr/>
          <p:nvPr/>
        </p:nvSpPr>
        <p:spPr>
          <a:xfrm>
            <a:off x="9628901" y="3429993"/>
            <a:ext cx="1235034" cy="285008"/>
          </a:xfrm>
          <a:prstGeom prst="roundRect">
            <a:avLst/>
          </a:prstGeom>
          <a:noFill/>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Footer Placeholder 7"/>
          <p:cNvSpPr>
            <a:spLocks noGrp="1"/>
          </p:cNvSpPr>
          <p:nvPr>
            <p:ph type="ftr" sz="quarter" idx="11"/>
          </p:nvPr>
        </p:nvSpPr>
        <p:spPr/>
        <p:txBody>
          <a:bodyPr/>
          <a:lstStyle/>
          <a:p>
            <a:r>
              <a:rPr lang="en-US"/>
              <a:t>Michal tabach, TabachM@tauex.tau.ac.il</a:t>
            </a:r>
          </a:p>
        </p:txBody>
      </p:sp>
      <p:sp>
        <p:nvSpPr>
          <p:cNvPr id="9" name="Rounded Rectangle 8"/>
          <p:cNvSpPr/>
          <p:nvPr/>
        </p:nvSpPr>
        <p:spPr>
          <a:xfrm>
            <a:off x="8843816" y="4250701"/>
            <a:ext cx="1235034" cy="285008"/>
          </a:xfrm>
          <a:prstGeom prst="roundRect">
            <a:avLst/>
          </a:prstGeom>
          <a:noFill/>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51538882"/>
      </p:ext>
    </p:extLst>
  </p:cSld>
  <p:clrMapOvr>
    <a:masterClrMapping/>
  </p:clrMapOvr>
  <mc:AlternateContent xmlns:mc="http://schemas.openxmlformats.org/markup-compatibility/2006" xmlns:p14="http://schemas.microsoft.com/office/powerpoint/2010/main">
    <mc:Choice Requires="p14">
      <p:transition spd="slow" p14:dur="2000" advTm="104069"/>
    </mc:Choice>
    <mc:Fallback xmlns="">
      <p:transition spd="slow" advTm="1040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P spid="4" grpId="0" animBg="1"/>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4"/>
          <p:cNvSpPr>
            <a:spLocks noGrp="1"/>
          </p:cNvSpPr>
          <p:nvPr>
            <p:ph type="title"/>
          </p:nvPr>
        </p:nvSpPr>
        <p:spPr>
          <a:xfrm>
            <a:off x="1773140" y="-289236"/>
            <a:ext cx="9428259" cy="1143000"/>
          </a:xfrm>
        </p:spPr>
        <p:txBody>
          <a:bodyPr/>
          <a:lstStyle/>
          <a:p>
            <a:r>
              <a:rPr lang="en-US" sz="3600" dirty="0"/>
              <a:t>Who-Is-Right</a:t>
            </a:r>
            <a:r>
              <a:rPr lang="en-US" altLang="he-IL" sz="3600" dirty="0"/>
              <a:t>? </a:t>
            </a:r>
            <a:r>
              <a:rPr lang="en-IL" altLang="he-IL" sz="3600" dirty="0"/>
              <a:t>–</a:t>
            </a:r>
            <a:r>
              <a:rPr lang="en-US" altLang="he-IL" sz="3600" dirty="0"/>
              <a:t> An example</a:t>
            </a:r>
            <a:endParaRPr lang="he-IL" altLang="he-IL" sz="3600" dirty="0"/>
          </a:p>
        </p:txBody>
      </p:sp>
      <p:sp>
        <p:nvSpPr>
          <p:cNvPr id="6" name="Content Placeholder 5"/>
          <p:cNvSpPr>
            <a:spLocks noGrp="1"/>
          </p:cNvSpPr>
          <p:nvPr>
            <p:ph sz="half" idx="1"/>
          </p:nvPr>
        </p:nvSpPr>
        <p:spPr>
          <a:xfrm>
            <a:off x="1940118" y="2078907"/>
            <a:ext cx="4595853" cy="2016125"/>
          </a:xfrm>
        </p:spPr>
        <p:txBody>
          <a:bodyPr>
            <a:noAutofit/>
          </a:bodyPr>
          <a:lstStyle/>
          <a:p>
            <a:pPr marL="0" indent="0" algn="l">
              <a:buNone/>
            </a:pPr>
            <a:r>
              <a:rPr lang="en-US" sz="2400" b="1" dirty="0"/>
              <a:t>Tax Collector</a:t>
            </a:r>
            <a:r>
              <a:rPr lang="en-US" sz="2400" dirty="0"/>
              <a:t>: I think that one needs </a:t>
            </a:r>
            <a:r>
              <a:rPr lang="en-US" sz="2400" b="1" dirty="0">
                <a:solidFill>
                  <a:schemeClr val="accent1">
                    <a:lumMod val="50000"/>
                  </a:schemeClr>
                </a:solidFill>
              </a:rPr>
              <a:t>first</a:t>
            </a:r>
            <a:r>
              <a:rPr lang="en-US" sz="2400" dirty="0"/>
              <a:t> to calculate the discounted price and </a:t>
            </a:r>
            <a:r>
              <a:rPr lang="en-US" sz="2400" b="1" dirty="0">
                <a:solidFill>
                  <a:schemeClr val="accent1">
                    <a:lumMod val="50000"/>
                  </a:schemeClr>
                </a:solidFill>
              </a:rPr>
              <a:t>then</a:t>
            </a:r>
            <a:r>
              <a:rPr lang="en-US" sz="2400" dirty="0"/>
              <a:t> to add VAT. </a:t>
            </a:r>
          </a:p>
          <a:p>
            <a:pPr marL="0" indent="0" algn="l">
              <a:buNone/>
            </a:pPr>
            <a:r>
              <a:rPr lang="en-US" sz="2400" dirty="0"/>
              <a:t>In this way, the sum of VAT would not be influenced by the discount and the final price would be higher.</a:t>
            </a:r>
            <a:endParaRPr lang="he-IL" altLang="he-IL" sz="3200" dirty="0"/>
          </a:p>
        </p:txBody>
      </p:sp>
      <p:sp>
        <p:nvSpPr>
          <p:cNvPr id="7" name="Content Placeholder 6"/>
          <p:cNvSpPr>
            <a:spLocks noGrp="1"/>
          </p:cNvSpPr>
          <p:nvPr>
            <p:ph sz="half" idx="2"/>
          </p:nvPr>
        </p:nvSpPr>
        <p:spPr>
          <a:xfrm>
            <a:off x="6734756" y="2078907"/>
            <a:ext cx="4667414" cy="1873250"/>
          </a:xfrm>
        </p:spPr>
        <p:txBody>
          <a:bodyPr>
            <a:noAutofit/>
          </a:bodyPr>
          <a:lstStyle/>
          <a:p>
            <a:pPr marL="0" indent="0">
              <a:buNone/>
            </a:pPr>
            <a:r>
              <a:rPr lang="en-US" sz="2400" b="1" dirty="0"/>
              <a:t>Buyer</a:t>
            </a:r>
            <a:r>
              <a:rPr lang="en-US" sz="2400" dirty="0"/>
              <a:t>: I think that one needs </a:t>
            </a:r>
            <a:r>
              <a:rPr lang="en-US" sz="2400" b="1" dirty="0">
                <a:solidFill>
                  <a:schemeClr val="accent1">
                    <a:lumMod val="50000"/>
                  </a:schemeClr>
                </a:solidFill>
              </a:rPr>
              <a:t>first</a:t>
            </a:r>
            <a:r>
              <a:rPr lang="en-US" sz="2400" dirty="0"/>
              <a:t> to calculate the price including VAT and </a:t>
            </a:r>
            <a:r>
              <a:rPr lang="en-US" sz="2400" b="1" dirty="0">
                <a:solidFill>
                  <a:schemeClr val="accent1">
                    <a:lumMod val="50000"/>
                  </a:schemeClr>
                </a:solidFill>
              </a:rPr>
              <a:t>then</a:t>
            </a:r>
            <a:r>
              <a:rPr lang="en-US" sz="2400" dirty="0"/>
              <a:t> the discounted price. </a:t>
            </a:r>
          </a:p>
          <a:p>
            <a:pPr marL="0" indent="0">
              <a:buNone/>
            </a:pPr>
            <a:r>
              <a:rPr lang="en-US" sz="2400" dirty="0"/>
              <a:t>In this way, the discount would apply to a greater number and the final price would be lower.</a:t>
            </a:r>
            <a:endParaRPr lang="he-IL" altLang="he-IL" sz="3200" dirty="0">
              <a:solidFill>
                <a:srgbClr val="0070C0"/>
              </a:solidFill>
            </a:endParaRPr>
          </a:p>
        </p:txBody>
      </p:sp>
      <p:sp>
        <p:nvSpPr>
          <p:cNvPr id="8" name="Content Placeholder 5"/>
          <p:cNvSpPr txBox="1">
            <a:spLocks/>
          </p:cNvSpPr>
          <p:nvPr/>
        </p:nvSpPr>
        <p:spPr bwMode="auto">
          <a:xfrm>
            <a:off x="1860605" y="907969"/>
            <a:ext cx="969264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r" rtl="1" eaLnBrk="0" fontAlgn="base" hangingPunct="0">
              <a:spcBef>
                <a:spcPct val="20000"/>
              </a:spcBef>
              <a:spcAft>
                <a:spcPct val="0"/>
              </a:spcAft>
              <a:buChar char="•"/>
              <a:defRPr sz="28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400">
                <a:solidFill>
                  <a:schemeClr val="tx1"/>
                </a:solidFill>
                <a:latin typeface="+mn-lt"/>
                <a:ea typeface="+mn-ea"/>
                <a:cs typeface="+mn-cs"/>
              </a:defRPr>
            </a:lvl2pPr>
            <a:lvl3pPr marL="1143000" indent="-228600" algn="r" rtl="1" eaLnBrk="0" fontAlgn="base" hangingPunct="0">
              <a:spcBef>
                <a:spcPct val="20000"/>
              </a:spcBef>
              <a:spcAft>
                <a:spcPct val="0"/>
              </a:spcAft>
              <a:buChar char="•"/>
              <a:defRPr sz="2000">
                <a:solidFill>
                  <a:schemeClr val="tx1"/>
                </a:solidFill>
                <a:latin typeface="+mn-lt"/>
                <a:ea typeface="+mn-ea"/>
                <a:cs typeface="+mn-cs"/>
              </a:defRPr>
            </a:lvl3pPr>
            <a:lvl4pPr marL="1600200" indent="-228600" algn="r" rtl="1" eaLnBrk="0" fontAlgn="base" hangingPunct="0">
              <a:spcBef>
                <a:spcPct val="20000"/>
              </a:spcBef>
              <a:spcAft>
                <a:spcPct val="0"/>
              </a:spcAft>
              <a:buChar char="–"/>
              <a:defRPr sz="1800">
                <a:solidFill>
                  <a:schemeClr val="tx1"/>
                </a:solidFill>
                <a:latin typeface="+mn-lt"/>
                <a:ea typeface="+mn-ea"/>
                <a:cs typeface="+mn-cs"/>
              </a:defRPr>
            </a:lvl4pPr>
            <a:lvl5pPr marL="2057400" indent="-228600" algn="r" rtl="1" eaLnBrk="0" fontAlgn="base" hangingPunct="0">
              <a:spcBef>
                <a:spcPct val="20000"/>
              </a:spcBef>
              <a:spcAft>
                <a:spcPct val="0"/>
              </a:spcAft>
              <a:buChar char="»"/>
              <a:defRPr sz="1800">
                <a:solidFill>
                  <a:schemeClr val="tx1"/>
                </a:solidFill>
                <a:latin typeface="+mn-lt"/>
                <a:ea typeface="+mn-ea"/>
                <a:cs typeface="+mn-cs"/>
              </a:defRPr>
            </a:lvl5pPr>
            <a:lvl6pPr marL="2514600" indent="-228600" algn="r" rtl="1" fontAlgn="base">
              <a:spcBef>
                <a:spcPct val="20000"/>
              </a:spcBef>
              <a:spcAft>
                <a:spcPct val="0"/>
              </a:spcAft>
              <a:buChar char="»"/>
              <a:defRPr sz="1800">
                <a:solidFill>
                  <a:schemeClr val="tx1"/>
                </a:solidFill>
                <a:latin typeface="+mn-lt"/>
                <a:ea typeface="+mn-ea"/>
                <a:cs typeface="+mn-cs"/>
              </a:defRPr>
            </a:lvl6pPr>
            <a:lvl7pPr marL="2971800" indent="-228600" algn="r" rtl="1" fontAlgn="base">
              <a:spcBef>
                <a:spcPct val="20000"/>
              </a:spcBef>
              <a:spcAft>
                <a:spcPct val="0"/>
              </a:spcAft>
              <a:buChar char="»"/>
              <a:defRPr sz="1800">
                <a:solidFill>
                  <a:schemeClr val="tx1"/>
                </a:solidFill>
                <a:latin typeface="+mn-lt"/>
                <a:ea typeface="+mn-ea"/>
                <a:cs typeface="+mn-cs"/>
              </a:defRPr>
            </a:lvl7pPr>
            <a:lvl8pPr marL="3429000" indent="-228600" algn="r" rtl="1" fontAlgn="base">
              <a:spcBef>
                <a:spcPct val="20000"/>
              </a:spcBef>
              <a:spcAft>
                <a:spcPct val="0"/>
              </a:spcAft>
              <a:buChar char="»"/>
              <a:defRPr sz="1800">
                <a:solidFill>
                  <a:schemeClr val="tx1"/>
                </a:solidFill>
                <a:latin typeface="+mn-lt"/>
                <a:ea typeface="+mn-ea"/>
                <a:cs typeface="+mn-cs"/>
              </a:defRPr>
            </a:lvl8pPr>
            <a:lvl9pPr marL="3886200" indent="-228600" algn="r" rtl="1" fontAlgn="base">
              <a:spcBef>
                <a:spcPct val="20000"/>
              </a:spcBef>
              <a:spcAft>
                <a:spcPct val="0"/>
              </a:spcAft>
              <a:buChar char="»"/>
              <a:defRPr sz="1800">
                <a:solidFill>
                  <a:schemeClr val="tx1"/>
                </a:solidFill>
                <a:latin typeface="+mn-lt"/>
                <a:ea typeface="+mn-ea"/>
                <a:cs typeface="+mn-cs"/>
              </a:defRPr>
            </a:lvl9pPr>
          </a:lstStyle>
          <a:p>
            <a:pPr marL="0" indent="0" algn="l" rtl="0">
              <a:buNone/>
              <a:defRPr/>
            </a:pPr>
            <a:r>
              <a:rPr lang="en-US" sz="2400" dirty="0"/>
              <a:t>Towards the end of the summer holidays, suitcases are sold with a 30% discount. The final price of a suitcase includes VAT of 17%</a:t>
            </a:r>
            <a:r>
              <a:rPr lang="he-IL" sz="2400" kern="0" dirty="0">
                <a:solidFill>
                  <a:srgbClr val="000000"/>
                </a:solidFill>
                <a:latin typeface="Times New Roman"/>
                <a:cs typeface="Times New Roman (Hebrew)"/>
              </a:rPr>
              <a:t>.</a:t>
            </a:r>
          </a:p>
          <a:p>
            <a:pPr marL="0" indent="0">
              <a:buNone/>
              <a:defRPr/>
            </a:pPr>
            <a:endParaRPr lang="he-IL" sz="2400" kern="0" dirty="0">
              <a:solidFill>
                <a:srgbClr val="000000"/>
              </a:solidFill>
              <a:latin typeface="Times New Roman"/>
              <a:cs typeface="Times New Roman (Hebrew)"/>
            </a:endParaRPr>
          </a:p>
        </p:txBody>
      </p:sp>
      <p:sp>
        <p:nvSpPr>
          <p:cNvPr id="10" name="TextBox 9"/>
          <p:cNvSpPr txBox="1">
            <a:spLocks noChangeArrowheads="1"/>
          </p:cNvSpPr>
          <p:nvPr/>
        </p:nvSpPr>
        <p:spPr bwMode="auto">
          <a:xfrm>
            <a:off x="2564333" y="4733095"/>
            <a:ext cx="7753276" cy="1348061"/>
          </a:xfrm>
          <a:prstGeom prst="rect">
            <a:avLst/>
          </a:prstGeom>
          <a:noFill/>
          <a:ln w="254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r" rtl="1">
              <a:spcBef>
                <a:spcPct val="20000"/>
              </a:spcBef>
              <a:buChar char="•"/>
              <a:defRPr sz="3200">
                <a:solidFill>
                  <a:schemeClr val="tx1"/>
                </a:solidFill>
                <a:latin typeface="Times New Roman" panose="02020603050405020304" pitchFamily="18" charset="0"/>
                <a:cs typeface="Times New Roman (Hebrew)"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cs typeface="Times New Roman (Hebrew)"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cs typeface="Times New Roman (Hebrew)"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cs typeface="Times New Roman (Hebrew)"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cs typeface="Times New Roman (Hebrew)"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Hebrew)"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Hebrew)"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Hebrew)"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Hebrew)" panose="02020603050405020304" pitchFamily="18" charset="0"/>
              </a:defRPr>
            </a:lvl9pPr>
          </a:lstStyle>
          <a:p>
            <a:pPr marL="457200" lvl="0" indent="-457200" algn="l" rtl="0">
              <a:buFont typeface="+mj-lt"/>
              <a:buAutoNum type="arabicPeriod"/>
            </a:pPr>
            <a:r>
              <a:rPr lang="en-US" altLang="he-IL" sz="2400" dirty="0">
                <a:solidFill>
                  <a:schemeClr val="accent1"/>
                </a:solidFill>
              </a:rPr>
              <a:t>W</a:t>
            </a:r>
            <a:r>
              <a:rPr lang="en-US" sz="2400" dirty="0">
                <a:solidFill>
                  <a:schemeClr val="accent1"/>
                </a:solidFill>
              </a:rPr>
              <a:t>hat do you think?</a:t>
            </a:r>
          </a:p>
          <a:p>
            <a:pPr marL="514350" lvl="0" indent="-514350" algn="l" rtl="0">
              <a:buFont typeface="+mj-lt"/>
              <a:buAutoNum type="arabicPeriod"/>
            </a:pPr>
            <a:r>
              <a:rPr lang="en-US" sz="2400" dirty="0">
                <a:solidFill>
                  <a:schemeClr val="accent1"/>
                </a:solidFill>
              </a:rPr>
              <a:t>How would you convince a peer who disagrees with you?</a:t>
            </a:r>
          </a:p>
          <a:p>
            <a:pPr marL="514350" indent="-514350" algn="l" rtl="0">
              <a:buFont typeface="+mj-lt"/>
              <a:buAutoNum type="arabicPeriod"/>
            </a:pPr>
            <a:r>
              <a:rPr lang="en-US" sz="2400" dirty="0">
                <a:solidFill>
                  <a:schemeClr val="accent1"/>
                </a:solidFill>
              </a:rPr>
              <a:t>How can we decide who is right?</a:t>
            </a:r>
            <a:endParaRPr lang="he-IL" altLang="he-IL" sz="2400" dirty="0">
              <a:solidFill>
                <a:schemeClr val="accent1"/>
              </a:solidFill>
            </a:endParaRPr>
          </a:p>
        </p:txBody>
      </p:sp>
      <p:sp>
        <p:nvSpPr>
          <p:cNvPr id="2" name="Footer Placeholder 1"/>
          <p:cNvSpPr>
            <a:spLocks noGrp="1"/>
          </p:cNvSpPr>
          <p:nvPr>
            <p:ph type="ftr" sz="quarter" idx="11"/>
          </p:nvPr>
        </p:nvSpPr>
        <p:spPr/>
        <p:txBody>
          <a:bodyPr/>
          <a:lstStyle/>
          <a:p>
            <a:r>
              <a:rPr lang="en-US"/>
              <a:t>Michal tabach, TabachM@tauex.tau.ac.il</a:t>
            </a:r>
          </a:p>
        </p:txBody>
      </p:sp>
      <p:sp>
        <p:nvSpPr>
          <p:cNvPr id="3" name="Rounded Rectangle 2"/>
          <p:cNvSpPr/>
          <p:nvPr/>
        </p:nvSpPr>
        <p:spPr>
          <a:xfrm>
            <a:off x="1860605" y="853764"/>
            <a:ext cx="9038304" cy="87343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860605" y="2004291"/>
            <a:ext cx="9587871" cy="2461496"/>
            <a:chOff x="1860605" y="2004291"/>
            <a:chExt cx="9587871" cy="2461496"/>
          </a:xfrm>
        </p:grpSpPr>
        <p:sp>
          <p:nvSpPr>
            <p:cNvPr id="4" name="Rounded Rectangle 3"/>
            <p:cNvSpPr/>
            <p:nvPr/>
          </p:nvSpPr>
          <p:spPr>
            <a:xfrm>
              <a:off x="1860605" y="2004291"/>
              <a:ext cx="4771104" cy="244763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677372" y="2018151"/>
              <a:ext cx="4771104" cy="244763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132193419"/>
      </p:ext>
    </p:extLst>
  </p:cSld>
  <p:clrMapOvr>
    <a:masterClrMapping/>
  </p:clrMapOvr>
  <mc:AlternateContent xmlns:mc="http://schemas.openxmlformats.org/markup-compatibility/2006" xmlns:p14="http://schemas.microsoft.com/office/powerpoint/2010/main">
    <mc:Choice Requires="p14">
      <p:transition spd="slow" p14:dur="2000" advTm="102105"/>
    </mc:Choice>
    <mc:Fallback xmlns="">
      <p:transition spd="slow" advTm="102105"/>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uiExpand="1" build="p"/>
      <p:bldP spid="10" grpId="0" animBg="1"/>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7.3|0.6|15.2|32.4"/>
</p:tagLst>
</file>

<file path=ppt/tags/tag10.xml><?xml version="1.0" encoding="utf-8"?>
<p:tagLst xmlns:a="http://schemas.openxmlformats.org/drawingml/2006/main" xmlns:r="http://schemas.openxmlformats.org/officeDocument/2006/relationships" xmlns:p="http://schemas.openxmlformats.org/presentationml/2006/main">
  <p:tag name="TIMING" val="|113.2|8.3|8|43.9|19.2"/>
</p:tagLst>
</file>

<file path=ppt/tags/tag11.xml><?xml version="1.0" encoding="utf-8"?>
<p:tagLst xmlns:a="http://schemas.openxmlformats.org/drawingml/2006/main" xmlns:r="http://schemas.openxmlformats.org/officeDocument/2006/relationships" xmlns:p="http://schemas.openxmlformats.org/presentationml/2006/main">
  <p:tag name="TIMING" val="|2.6|1.1|8.9|5.3|1.5|11.2"/>
</p:tagLst>
</file>

<file path=ppt/tags/tag12.xml><?xml version="1.0" encoding="utf-8"?>
<p:tagLst xmlns:a="http://schemas.openxmlformats.org/drawingml/2006/main" xmlns:r="http://schemas.openxmlformats.org/officeDocument/2006/relationships" xmlns:p="http://schemas.openxmlformats.org/presentationml/2006/main">
  <p:tag name="TIMING" val="|14.4|14.7|16.9|10"/>
</p:tagLst>
</file>

<file path=ppt/tags/tag13.xml><?xml version="1.0" encoding="utf-8"?>
<p:tagLst xmlns:a="http://schemas.openxmlformats.org/drawingml/2006/main" xmlns:r="http://schemas.openxmlformats.org/officeDocument/2006/relationships" xmlns:p="http://schemas.openxmlformats.org/presentationml/2006/main">
  <p:tag name="TIMING" val="|4.3|10.9|7.4|14.1"/>
</p:tagLst>
</file>

<file path=ppt/tags/tag14.xml><?xml version="1.0" encoding="utf-8"?>
<p:tagLst xmlns:a="http://schemas.openxmlformats.org/drawingml/2006/main" xmlns:r="http://schemas.openxmlformats.org/officeDocument/2006/relationships" xmlns:p="http://schemas.openxmlformats.org/presentationml/2006/main">
  <p:tag name="TIMING" val="|3.1|54.9|9.8"/>
</p:tagLst>
</file>

<file path=ppt/tags/tag15.xml><?xml version="1.0" encoding="utf-8"?>
<p:tagLst xmlns:a="http://schemas.openxmlformats.org/drawingml/2006/main" xmlns:r="http://schemas.openxmlformats.org/officeDocument/2006/relationships" xmlns:p="http://schemas.openxmlformats.org/presentationml/2006/main">
  <p:tag name="TIMING" val="|1.8|1|0.7"/>
</p:tagLst>
</file>

<file path=ppt/tags/tag16.xml><?xml version="1.0" encoding="utf-8"?>
<p:tagLst xmlns:a="http://schemas.openxmlformats.org/drawingml/2006/main" xmlns:r="http://schemas.openxmlformats.org/officeDocument/2006/relationships" xmlns:p="http://schemas.openxmlformats.org/presentationml/2006/main">
  <p:tag name="TIMING" val="|1.7|1.6|1.2|0.7"/>
</p:tagLst>
</file>

<file path=ppt/tags/tag17.xml><?xml version="1.0" encoding="utf-8"?>
<p:tagLst xmlns:a="http://schemas.openxmlformats.org/drawingml/2006/main" xmlns:r="http://schemas.openxmlformats.org/officeDocument/2006/relationships" xmlns:p="http://schemas.openxmlformats.org/presentationml/2006/main">
  <p:tag name="TIMING" val="|2.8|45|8.1|10.5|9.4"/>
</p:tagLst>
</file>

<file path=ppt/tags/tag18.xml><?xml version="1.0" encoding="utf-8"?>
<p:tagLst xmlns:a="http://schemas.openxmlformats.org/drawingml/2006/main" xmlns:r="http://schemas.openxmlformats.org/officeDocument/2006/relationships" xmlns:p="http://schemas.openxmlformats.org/presentationml/2006/main">
  <p:tag name="TIMING" val="|1.6|4.4|2.5|4.7|10.4|18.3|4.4"/>
</p:tagLst>
</file>

<file path=ppt/tags/tag19.xml><?xml version="1.0" encoding="utf-8"?>
<p:tagLst xmlns:a="http://schemas.openxmlformats.org/drawingml/2006/main" xmlns:r="http://schemas.openxmlformats.org/officeDocument/2006/relationships" xmlns:p="http://schemas.openxmlformats.org/presentationml/2006/main">
  <p:tag name="TIMING" val="|5.1|6.5|7.1"/>
</p:tagLst>
</file>

<file path=ppt/tags/tag2.xml><?xml version="1.0" encoding="utf-8"?>
<p:tagLst xmlns:a="http://schemas.openxmlformats.org/drawingml/2006/main" xmlns:r="http://schemas.openxmlformats.org/officeDocument/2006/relationships" xmlns:p="http://schemas.openxmlformats.org/presentationml/2006/main">
  <p:tag name="TIMING" val="|37.3|0.6|15.2|32.4"/>
</p:tagLst>
</file>

<file path=ppt/tags/tag20.xml><?xml version="1.0" encoding="utf-8"?>
<p:tagLst xmlns:a="http://schemas.openxmlformats.org/drawingml/2006/main" xmlns:r="http://schemas.openxmlformats.org/officeDocument/2006/relationships" xmlns:p="http://schemas.openxmlformats.org/presentationml/2006/main">
  <p:tag name="TIMING" val="|19.5|26.7|10.2"/>
</p:tagLst>
</file>

<file path=ppt/tags/tag21.xml><?xml version="1.0" encoding="utf-8"?>
<p:tagLst xmlns:a="http://schemas.openxmlformats.org/drawingml/2006/main" xmlns:r="http://schemas.openxmlformats.org/officeDocument/2006/relationships" xmlns:p="http://schemas.openxmlformats.org/presentationml/2006/main">
  <p:tag name="TIMING" val="|1.7|0.9|6.9|6.2|0.2|31.4"/>
</p:tagLst>
</file>

<file path=ppt/tags/tag22.xml><?xml version="1.0" encoding="utf-8"?>
<p:tagLst xmlns:a="http://schemas.openxmlformats.org/drawingml/2006/main" xmlns:r="http://schemas.openxmlformats.org/officeDocument/2006/relationships" xmlns:p="http://schemas.openxmlformats.org/presentationml/2006/main">
  <p:tag name="TIMING" val="|2|17.5|22.3|18|17"/>
</p:tagLst>
</file>

<file path=ppt/tags/tag23.xml><?xml version="1.0" encoding="utf-8"?>
<p:tagLst xmlns:a="http://schemas.openxmlformats.org/drawingml/2006/main" xmlns:r="http://schemas.openxmlformats.org/officeDocument/2006/relationships" xmlns:p="http://schemas.openxmlformats.org/presentationml/2006/main">
  <p:tag name="TIMING" val="|2.1|25.5"/>
</p:tagLst>
</file>

<file path=ppt/tags/tag24.xml><?xml version="1.0" encoding="utf-8"?>
<p:tagLst xmlns:a="http://schemas.openxmlformats.org/drawingml/2006/main" xmlns:r="http://schemas.openxmlformats.org/officeDocument/2006/relationships" xmlns:p="http://schemas.openxmlformats.org/presentationml/2006/main">
  <p:tag name="TIMING" val="|0.6"/>
</p:tagLst>
</file>

<file path=ppt/tags/tag3.xml><?xml version="1.0" encoding="utf-8"?>
<p:tagLst xmlns:a="http://schemas.openxmlformats.org/drawingml/2006/main" xmlns:r="http://schemas.openxmlformats.org/officeDocument/2006/relationships" xmlns:p="http://schemas.openxmlformats.org/presentationml/2006/main">
  <p:tag name="TIMING" val="|10.7|7.4|4.7|22.5"/>
</p:tagLst>
</file>

<file path=ppt/tags/tag4.xml><?xml version="1.0" encoding="utf-8"?>
<p:tagLst xmlns:a="http://schemas.openxmlformats.org/drawingml/2006/main" xmlns:r="http://schemas.openxmlformats.org/officeDocument/2006/relationships" xmlns:p="http://schemas.openxmlformats.org/presentationml/2006/main">
  <p:tag name="TIMING" val="|14.6|15.5|24.2|3.4|15.6|1.1|13.2|9.7"/>
</p:tagLst>
</file>

<file path=ppt/tags/tag5.xml><?xml version="1.0" encoding="utf-8"?>
<p:tagLst xmlns:a="http://schemas.openxmlformats.org/drawingml/2006/main" xmlns:r="http://schemas.openxmlformats.org/officeDocument/2006/relationships" xmlns:p="http://schemas.openxmlformats.org/presentationml/2006/main">
  <p:tag name="TIMING" val="|15.4|15.5|15|10.5|2"/>
</p:tagLst>
</file>

<file path=ppt/tags/tag6.xml><?xml version="1.0" encoding="utf-8"?>
<p:tagLst xmlns:a="http://schemas.openxmlformats.org/drawingml/2006/main" xmlns:r="http://schemas.openxmlformats.org/officeDocument/2006/relationships" xmlns:p="http://schemas.openxmlformats.org/presentationml/2006/main">
  <p:tag name="TIMING" val="|3|10.9"/>
</p:tagLst>
</file>

<file path=ppt/tags/tag7.xml><?xml version="1.0" encoding="utf-8"?>
<p:tagLst xmlns:a="http://schemas.openxmlformats.org/drawingml/2006/main" xmlns:r="http://schemas.openxmlformats.org/officeDocument/2006/relationships" xmlns:p="http://schemas.openxmlformats.org/presentationml/2006/main">
  <p:tag name="TIMING" val="|10.6|7.4|9.9|9.8|8.9|23.5"/>
</p:tagLst>
</file>

<file path=ppt/tags/tag8.xml><?xml version="1.0" encoding="utf-8"?>
<p:tagLst xmlns:a="http://schemas.openxmlformats.org/drawingml/2006/main" xmlns:r="http://schemas.openxmlformats.org/officeDocument/2006/relationships" xmlns:p="http://schemas.openxmlformats.org/presentationml/2006/main">
  <p:tag name="TIMING" val="|20.5|10.2|10.3|35.2"/>
</p:tagLst>
</file>

<file path=ppt/tags/tag9.xml><?xml version="1.0" encoding="utf-8"?>
<p:tagLst xmlns:a="http://schemas.openxmlformats.org/drawingml/2006/main" xmlns:r="http://schemas.openxmlformats.org/officeDocument/2006/relationships" xmlns:p="http://schemas.openxmlformats.org/presentationml/2006/main">
  <p:tag name="TIMING" val="|4.7|19.9|22.6|1.2|3.3|1"/>
</p:tagLst>
</file>

<file path=ppt/theme/theme1.xml><?xml version="1.0" encoding="utf-8"?>
<a:theme xmlns:a="http://schemas.openxmlformats.org/drawingml/2006/main" name="Retrospec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1743</TotalTime>
  <Words>5528</Words>
  <Application>Microsoft Office PowerPoint</Application>
  <PresentationFormat>Panorámica</PresentationFormat>
  <Paragraphs>556</Paragraphs>
  <Slides>44</Slides>
  <Notes>30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44</vt:i4>
      </vt:variant>
    </vt:vector>
  </HeadingPairs>
  <TitlesOfParts>
    <vt:vector size="52" baseType="lpstr">
      <vt:lpstr>Arial</vt:lpstr>
      <vt:lpstr>Calibri</vt:lpstr>
      <vt:lpstr>Calibri Light</vt:lpstr>
      <vt:lpstr>Cambria Math</vt:lpstr>
      <vt:lpstr>Times New Roman</vt:lpstr>
      <vt:lpstr>Times New Roman (Hebrew)</vt:lpstr>
      <vt:lpstr>Wingdings</vt:lpstr>
      <vt:lpstr>Retrospect</vt:lpstr>
      <vt:lpstr>Supporting collective looking-back practices:   Who-Is-Right tasks</vt:lpstr>
      <vt:lpstr>  </vt:lpstr>
      <vt:lpstr>Mathematical problem solving  [Pólya (1945/1973)]</vt:lpstr>
      <vt:lpstr>Mathematical problem solving  [Pólya (1945/1973)]</vt:lpstr>
      <vt:lpstr>A need for educational design to promote looking back practices</vt:lpstr>
      <vt:lpstr>Plan of talk</vt:lpstr>
      <vt:lpstr>Theoretical background</vt:lpstr>
      <vt:lpstr>Problem solving as a discursive activity</vt:lpstr>
      <vt:lpstr>Who-Is-Right? – An example</vt:lpstr>
      <vt:lpstr> Who-Is-Right tasks (Tabach &amp; Koichu, 2019)</vt:lpstr>
      <vt:lpstr>  Who-Is-Right tasks</vt:lpstr>
      <vt:lpstr>  Collaborative argumentation</vt:lpstr>
      <vt:lpstr>Research questions</vt:lpstr>
      <vt:lpstr>The study</vt:lpstr>
      <vt:lpstr>Participants and settings</vt:lpstr>
      <vt:lpstr>The Who-Is-Right task</vt:lpstr>
      <vt:lpstr>Data collection and data analysis</vt:lpstr>
      <vt:lpstr>Strategies of coping with the WIR task formulation (F-codes, Q1)</vt:lpstr>
      <vt:lpstr>Data analysis (cont. Q1)</vt:lpstr>
      <vt:lpstr>Data analysis- Q2  Identifying dialogical moves</vt:lpstr>
      <vt:lpstr>Data analysis- Q3 Identifying the enacted mathematical resources</vt:lpstr>
      <vt:lpstr>R-codes  (Mathematical resources enacted)</vt:lpstr>
      <vt:lpstr>Example of analysis  Group 2: A., B., and M.</vt:lpstr>
      <vt:lpstr>Group2, Episode 2</vt:lpstr>
      <vt:lpstr>Group2, Episode 2</vt:lpstr>
      <vt:lpstr>Group2, Episode 2, Strategies analysis</vt:lpstr>
      <vt:lpstr>Group2, Episode 2, Dialogical moves</vt:lpstr>
      <vt:lpstr>Group2, Episode 2, Dialogical moves</vt:lpstr>
      <vt:lpstr>Group2, Episode 2, Resources analysis</vt:lpstr>
      <vt:lpstr>Findings</vt:lpstr>
      <vt:lpstr>RQ1: Strategies and discursive products</vt:lpstr>
      <vt:lpstr>Pathways of the sub-questions explored</vt:lpstr>
      <vt:lpstr>Pathways of the sub-questions explored</vt:lpstr>
      <vt:lpstr>Final products of the discussions</vt:lpstr>
      <vt:lpstr>RQ2: Dialogical moves</vt:lpstr>
      <vt:lpstr>Explicit struggle for attention [G4, E6]</vt:lpstr>
      <vt:lpstr>RQ3: Mathematical resources </vt:lpstr>
      <vt:lpstr>Disscussion </vt:lpstr>
      <vt:lpstr>An educational design for promoting looking back practices </vt:lpstr>
      <vt:lpstr>AIR vs WIR tasks</vt:lpstr>
      <vt:lpstr>Contributions </vt:lpstr>
      <vt:lpstr>Conclusions</vt:lpstr>
      <vt:lpstr>Presentación de PowerPoint</vt:lpstr>
      <vt:lpstr>The treasure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collective looking-back practices:  Who-Is-Right tasks</dc:title>
  <dc:creator>michal</dc:creator>
  <cp:lastModifiedBy>ZAIRA ORTIZ LASO</cp:lastModifiedBy>
  <cp:revision>133</cp:revision>
  <dcterms:created xsi:type="dcterms:W3CDTF">2021-05-03T05:49:40Z</dcterms:created>
  <dcterms:modified xsi:type="dcterms:W3CDTF">2024-09-18T16:23:04Z</dcterms:modified>
</cp:coreProperties>
</file>